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4" r:id="rId4"/>
    <p:sldId id="311" r:id="rId5"/>
    <p:sldId id="309" r:id="rId6"/>
    <p:sldId id="295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6" r:id="rId15"/>
    <p:sldId id="275" r:id="rId16"/>
    <p:sldId id="271" r:id="rId17"/>
    <p:sldId id="270" r:id="rId18"/>
    <p:sldId id="277" r:id="rId19"/>
    <p:sldId id="339" r:id="rId20"/>
    <p:sldId id="338" r:id="rId21"/>
    <p:sldId id="278" r:id="rId22"/>
    <p:sldId id="321" r:id="rId23"/>
    <p:sldId id="308" r:id="rId24"/>
    <p:sldId id="322" r:id="rId25"/>
    <p:sldId id="323" r:id="rId26"/>
    <p:sldId id="285" r:id="rId27"/>
    <p:sldId id="324" r:id="rId28"/>
    <p:sldId id="325" r:id="rId29"/>
    <p:sldId id="326" r:id="rId30"/>
    <p:sldId id="307" r:id="rId31"/>
    <p:sldId id="289" r:id="rId32"/>
    <p:sldId id="327" r:id="rId33"/>
    <p:sldId id="290" r:id="rId34"/>
    <p:sldId id="328" r:id="rId35"/>
    <p:sldId id="329" r:id="rId36"/>
    <p:sldId id="330" r:id="rId37"/>
    <p:sldId id="331" r:id="rId38"/>
    <p:sldId id="291" r:id="rId39"/>
    <p:sldId id="332" r:id="rId40"/>
    <p:sldId id="333" r:id="rId41"/>
    <p:sldId id="304" r:id="rId42"/>
    <p:sldId id="334" r:id="rId43"/>
    <p:sldId id="335" r:id="rId44"/>
    <p:sldId id="286" r:id="rId45"/>
    <p:sldId id="310" r:id="rId46"/>
    <p:sldId id="336" r:id="rId47"/>
    <p:sldId id="320" r:id="rId48"/>
    <p:sldId id="284" r:id="rId49"/>
    <p:sldId id="312" r:id="rId50"/>
    <p:sldId id="313" r:id="rId51"/>
    <p:sldId id="314" r:id="rId52"/>
    <p:sldId id="315" r:id="rId53"/>
    <p:sldId id="316" r:id="rId54"/>
    <p:sldId id="337" r:id="rId55"/>
    <p:sldId id="288" r:id="rId56"/>
    <p:sldId id="296" r:id="rId57"/>
    <p:sldId id="264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FFF"/>
    <a:srgbClr val="577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731" autoAdjust="0"/>
  </p:normalViewPr>
  <p:slideViewPr>
    <p:cSldViewPr>
      <p:cViewPr varScale="1">
        <p:scale>
          <a:sx n="80" d="100"/>
          <a:sy n="80" d="100"/>
        </p:scale>
        <p:origin x="-1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E4996-C0EB-4566-AB71-91E5C4B5E7AB}" type="datetimeFigureOut">
              <a:rPr lang="ko-KR" altLang="en-US" smtClean="0"/>
              <a:pPr/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072EF-E566-41CB-92CC-2042B9ABE6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072EF-E566-41CB-92CC-2042B9ABE6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사용하게 된 무료 템플릿에 달력이 있어서 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FDDE-9A19-4CEC-BEAB-D446B8FF2A2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304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072EF-E566-41CB-92CC-2042B9ABE6A3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994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072EF-E566-41CB-92CC-2042B9ABE6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4B273-30F4-4B17-BCE3-8865428C1F3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그래프가 많이 보기 안 좋음</a:t>
            </a:r>
            <a:endParaRPr lang="en-US" altLang="ko-KR" dirty="0"/>
          </a:p>
          <a:p>
            <a:r>
              <a:rPr lang="ko-KR" altLang="en-US" dirty="0"/>
              <a:t>걸음 수는 시간당으로 하고 싶었는데 아직 처리 못해서 누적으로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홈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기기로부터 오는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 err="1"/>
              <a:t>mqtt</a:t>
            </a:r>
            <a:r>
              <a:rPr lang="ko-KR" altLang="en-US" dirty="0"/>
              <a:t>를 이용해 </a:t>
            </a:r>
            <a:r>
              <a:rPr lang="en-US" altLang="ko-KR" dirty="0"/>
              <a:t>broker</a:t>
            </a:r>
            <a:r>
              <a:rPr lang="ko-KR" altLang="en-US" dirty="0"/>
              <a:t>를 통해서 받고 있음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스마트밴드로부터 오는 </a:t>
            </a:r>
            <a:r>
              <a:rPr lang="en-US" altLang="ko-KR" baseline="0" dirty="0"/>
              <a:t>data</a:t>
            </a:r>
            <a:r>
              <a:rPr lang="ko-KR" altLang="en-US" baseline="0" dirty="0"/>
              <a:t>는 안드로이드를 거쳐서 </a:t>
            </a:r>
            <a:r>
              <a:rPr lang="en-US" altLang="ko-KR" baseline="0" dirty="0"/>
              <a:t>Http post </a:t>
            </a:r>
            <a:r>
              <a:rPr lang="ko-KR" altLang="en-US" baseline="0" dirty="0" err="1"/>
              <a:t>메소드를</a:t>
            </a:r>
            <a:r>
              <a:rPr lang="ko-KR" altLang="en-US" baseline="0" dirty="0"/>
              <a:t> 이용해서 받음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측정을 해보니 측정 값이 튀는 현상</a:t>
            </a:r>
            <a:r>
              <a:rPr lang="en-US" altLang="ko-KR" baseline="0" dirty="0"/>
              <a:t> -&gt;</a:t>
            </a:r>
          </a:p>
          <a:p>
            <a:r>
              <a:rPr lang="ko-KR" altLang="en-US" baseline="0" dirty="0"/>
              <a:t>아주 비정상적인 값이 나올 때는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에 값을 넣지 않도록 처리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위험 값 처리가 아니라 아주 비정상적인 값만 걸러내도록 </a:t>
            </a:r>
            <a:r>
              <a:rPr lang="ko-KR" altLang="en-US" dirty="0" err="1"/>
              <a:t>처리하기위해</a:t>
            </a:r>
            <a:r>
              <a:rPr lang="ko-KR" altLang="en-US" dirty="0"/>
              <a:t> 범위를 크게 잡았다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사진을 저 사진 말고 따로 안 찍어둬서 사진이 없음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분에 데이터 하나씩 받는 테스트 상황인데 데이터가 </a:t>
            </a:r>
            <a:r>
              <a:rPr lang="ko-KR" altLang="en-US" dirty="0" err="1"/>
              <a:t>안들어오다가</a:t>
            </a:r>
            <a:r>
              <a:rPr lang="ko-KR" altLang="en-US" dirty="0"/>
              <a:t> 갑자기 한꺼번에 들어옴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아직 승인된 가입자간의 접근 권한 처리 과정 구현이 부족한 상태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8843-008A-40C4-9AC3-23B3FD588DD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7.jpeg"/><Relationship Id="rId5" Type="http://schemas.openxmlformats.org/officeDocument/2006/relationships/image" Target="../media/image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7.png"/><Relationship Id="rId18" Type="http://schemas.openxmlformats.org/officeDocument/2006/relationships/image" Target="../media/image62.gi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5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5.png"/><Relationship Id="rId5" Type="http://schemas.openxmlformats.org/officeDocument/2006/relationships/image" Target="../media/image13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jpe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85.png"/><Relationship Id="rId4" Type="http://schemas.openxmlformats.org/officeDocument/2006/relationships/image" Target="../media/image5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aydenpark/haydenpark.github.io/tree/master/double-axes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jpeg"/><Relationship Id="rId3" Type="http://schemas.openxmlformats.org/officeDocument/2006/relationships/image" Target="../media/image4.png"/><Relationship Id="rId7" Type="http://schemas.openxmlformats.org/officeDocument/2006/relationships/image" Target="../media/image93.jpeg"/><Relationship Id="rId12" Type="http://schemas.openxmlformats.org/officeDocument/2006/relationships/image" Target="../media/image9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7.jpeg"/><Relationship Id="rId5" Type="http://schemas.openxmlformats.org/officeDocument/2006/relationships/image" Target="../media/image12.png"/><Relationship Id="rId10" Type="http://schemas.openxmlformats.org/officeDocument/2006/relationships/image" Target="../media/image96.jpeg"/><Relationship Id="rId4" Type="http://schemas.openxmlformats.org/officeDocument/2006/relationships/image" Target="../media/image5.png"/><Relationship Id="rId9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100.jpeg"/><Relationship Id="rId7" Type="http://schemas.openxmlformats.org/officeDocument/2006/relationships/image" Target="../media/image3.png"/><Relationship Id="rId12" Type="http://schemas.openxmlformats.org/officeDocument/2006/relationships/image" Target="../media/image10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jpeg"/><Relationship Id="rId5" Type="http://schemas.openxmlformats.org/officeDocument/2006/relationships/image" Target="../media/image5.png"/><Relationship Id="rId10" Type="http://schemas.openxmlformats.org/officeDocument/2006/relationships/image" Target="../media/image101.jpeg"/><Relationship Id="rId4" Type="http://schemas.openxmlformats.org/officeDocument/2006/relationships/image" Target="../media/image4.png"/><Relationship Id="rId9" Type="http://schemas.openxmlformats.org/officeDocument/2006/relationships/image" Target="../media/image9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93.jpeg"/><Relationship Id="rId5" Type="http://schemas.openxmlformats.org/officeDocument/2006/relationships/image" Target="../media/image3.png"/><Relationship Id="rId10" Type="http://schemas.openxmlformats.org/officeDocument/2006/relationships/image" Target="../media/image94.jpeg"/><Relationship Id="rId4" Type="http://schemas.openxmlformats.org/officeDocument/2006/relationships/image" Target="../media/image12.png"/><Relationship Id="rId9" Type="http://schemas.openxmlformats.org/officeDocument/2006/relationships/image" Target="../media/image9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5.png"/><Relationship Id="rId7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08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11.jpeg"/><Relationship Id="rId4" Type="http://schemas.openxmlformats.org/officeDocument/2006/relationships/image" Target="../media/image12.png"/><Relationship Id="rId9" Type="http://schemas.openxmlformats.org/officeDocument/2006/relationships/image" Target="../media/image11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5.png"/><Relationship Id="rId7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1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B37E82-44CA-4377-98B9-76F12F0EE678}"/>
              </a:ext>
            </a:extLst>
          </p:cNvPr>
          <p:cNvSpPr txBox="1"/>
          <p:nvPr/>
        </p:nvSpPr>
        <p:spPr>
          <a:xfrm>
            <a:off x="1214382" y="2357418"/>
            <a:ext cx="165736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나눔스퀘어_ac Bold" pitchFamily="50" charset="-127"/>
                <a:ea typeface="나눔스퀘어_ac Bold" pitchFamily="50" charset="-127"/>
              </a:rPr>
              <a:t>독거노인</a:t>
            </a:r>
            <a:r>
              <a:rPr lang="en-US" altLang="ko-KR" sz="8800" dirty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8800" dirty="0">
                <a:latin typeface="나눔스퀘어_ac Bold" pitchFamily="50" charset="-127"/>
                <a:ea typeface="나눔스퀘어_ac Bold" pitchFamily="50" charset="-127"/>
              </a:rPr>
              <a:t>치매환자를 위한 </a:t>
            </a:r>
            <a:endParaRPr lang="en-US" altLang="ko-KR" sz="88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8800" dirty="0">
                <a:latin typeface="나눔스퀘어_ac Bold" pitchFamily="50" charset="-127"/>
                <a:ea typeface="나눔스퀘어_ac Bold" pitchFamily="50" charset="-127"/>
              </a:rPr>
              <a:t>건강 모니터링</a:t>
            </a:r>
            <a:r>
              <a:rPr lang="en-US" altLang="ko-KR" sz="8800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800" dirty="0">
                <a:latin typeface="나눔스퀘어_ac Bold" pitchFamily="50" charset="-127"/>
                <a:ea typeface="나눔스퀘어_ac Bold" pitchFamily="50" charset="-127"/>
              </a:rPr>
              <a:t>시스템</a:t>
            </a:r>
          </a:p>
        </p:txBody>
      </p:sp>
      <p:grpSp>
        <p:nvGrpSpPr>
          <p:cNvPr id="3" name="그룹 1001"/>
          <p:cNvGrpSpPr/>
          <p:nvPr/>
        </p:nvGrpSpPr>
        <p:grpSpPr>
          <a:xfrm>
            <a:off x="12573024" y="5429252"/>
            <a:ext cx="3826087" cy="313458"/>
            <a:chOff x="2522541" y="3605104"/>
            <a:chExt cx="3826087" cy="313458"/>
          </a:xfrm>
        </p:grpSpPr>
        <p:pic>
          <p:nvPicPr>
            <p:cNvPr id="4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3573156" y="4643434"/>
            <a:ext cx="1428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Bold" pitchFamily="50" charset="-127"/>
                <a:ea typeface="나눔스퀘어_ac Bold" pitchFamily="50" charset="-127"/>
              </a:rPr>
              <a:t>팀 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3787470" y="6357946"/>
            <a:ext cx="178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박소연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3787470" y="5857880"/>
            <a:ext cx="178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최현정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3787470" y="6858012"/>
            <a:ext cx="178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박주헌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3787470" y="7358078"/>
            <a:ext cx="178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임창민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357258" y="8786838"/>
            <a:ext cx="107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비트 교육센터 </a:t>
            </a:r>
            <a:r>
              <a:rPr lang="en-US" altLang="ko-KR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r>
              <a:rPr lang="ko-KR" altLang="en-US" dirty="0" err="1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임베디드</a:t>
            </a:r>
            <a:r>
              <a:rPr lang="ko-KR" altLang="en-US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시스템 고급인력 양성 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구성도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080363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03. </a:t>
            </a:r>
            <a:r>
              <a:rPr lang="ko-KR" altLang="en-US" sz="4200" b="1" dirty="0">
                <a:solidFill>
                  <a:srgbClr val="3F5FFF"/>
                </a:solidFill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구성도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51538" y="293370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소타이틀을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7FEE10-0C63-49C6-96C7-F6AE7B8FF20C}"/>
              </a:ext>
            </a:extLst>
          </p:cNvPr>
          <p:cNvSpPr txBox="1"/>
          <p:nvPr/>
        </p:nvSpPr>
        <p:spPr>
          <a:xfrm>
            <a:off x="5451364" y="3826758"/>
            <a:ext cx="5216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강조하는 문구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451364" y="5143500"/>
            <a:ext cx="5216636" cy="292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이곳에 내용을 입력하세요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이곳에 내용을 입력하세요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이곳에 내용을 입력하세요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이곳에 내용을 입력하세요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이곳에 내용을 입력하세요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C:\Users\BIT\Documents\흐름도_완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57787" y="2928922"/>
            <a:ext cx="12573088" cy="6286544"/>
          </a:xfrm>
          <a:prstGeom prst="rect">
            <a:avLst/>
          </a:prstGeom>
          <a:noFill/>
        </p:spPr>
      </p:pic>
      <p:sp>
        <p:nvSpPr>
          <p:cNvPr id="30" name="모서리가 둥근 직사각형 29"/>
          <p:cNvSpPr/>
          <p:nvPr/>
        </p:nvSpPr>
        <p:spPr>
          <a:xfrm>
            <a:off x="5286348" y="2571732"/>
            <a:ext cx="9429816" cy="72866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490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6286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04.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5122158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PyQt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사용한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429356" y="3500426"/>
            <a:ext cx="10272731" cy="543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모서리가 둥근 직사각형 29"/>
          <p:cNvSpPr/>
          <p:nvPr/>
        </p:nvSpPr>
        <p:spPr>
          <a:xfrm>
            <a:off x="11001388" y="5500690"/>
            <a:ext cx="5000660" cy="22860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2232" y="5214938"/>
            <a:ext cx="4071966" cy="35004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16200000" flipH="1">
            <a:off x="5679257" y="4393401"/>
            <a:ext cx="1571636" cy="50006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6200000" flipH="1">
            <a:off x="11751487" y="4536277"/>
            <a:ext cx="1357322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16200000" flipV="1">
            <a:off x="13430280" y="8643962"/>
            <a:ext cx="785818" cy="3571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2858776" y="9215466"/>
            <a:ext cx="471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구글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 홈 스피커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29224" y="3214674"/>
            <a:ext cx="471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네이버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‘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날씨</a:t>
            </a:r>
            <a:r>
              <a:rPr lang="en-US" altLang="ko-KR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’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 웹 </a:t>
            </a:r>
            <a:r>
              <a:rPr lang="ko-KR" altLang="en-US" sz="3200" dirty="0" err="1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크롤링</a:t>
            </a:r>
            <a:endParaRPr lang="ko-KR" altLang="en-US" sz="3200" dirty="0">
              <a:solidFill>
                <a:srgbClr val="C00000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501454" y="3571864"/>
            <a:ext cx="471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DHT 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온</a:t>
            </a:r>
            <a:r>
              <a:rPr lang="en-US" altLang="ko-KR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3200" dirty="0">
                <a:solidFill>
                  <a:srgbClr val="C00000"/>
                </a:solidFill>
                <a:latin typeface="나눔스퀘어_ac Bold" pitchFamily="50" charset="-127"/>
                <a:ea typeface="나눔스퀘어_ac Bold" pitchFamily="50" charset="-127"/>
              </a:rPr>
              <a:t>습도 모듈</a:t>
            </a:r>
          </a:p>
        </p:txBody>
      </p:sp>
    </p:spTree>
    <p:extLst>
      <p:ext uri="{BB962C8B-B14F-4D97-AF65-F5344CB8AC3E}">
        <p14:creationId xmlns:p14="http://schemas.microsoft.com/office/powerpoint/2010/main" xmlns="" val="145250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6286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04.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5122158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21870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전송 </a:t>
            </a:r>
            <a:r>
              <a:rPr lang="en-US" altLang="ko-KR" sz="8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MQTT &amp; FCM</a:t>
            </a:r>
            <a:endParaRPr lang="ko-KR" altLang="en-US" sz="8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7FEE10-0C63-49C6-96C7-F6AE7B8FF20C}"/>
              </a:ext>
            </a:extLst>
          </p:cNvPr>
          <p:cNvSpPr txBox="1"/>
          <p:nvPr/>
        </p:nvSpPr>
        <p:spPr>
          <a:xfrm>
            <a:off x="6143604" y="3643302"/>
            <a:ext cx="10215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의도 </a:t>
            </a:r>
            <a:r>
              <a:rPr lang="en-US" altLang="ko-KR" sz="2800" spc="300" dirty="0">
                <a:latin typeface="나눔스퀘어_ac Bold" pitchFamily="50" charset="-127"/>
                <a:ea typeface="나눔스퀘어_ac Bold" pitchFamily="50" charset="-127"/>
              </a:rPr>
              <a:t>-&gt; </a:t>
            </a:r>
            <a:r>
              <a:rPr lang="ko-KR" altLang="en-US" sz="2800" spc="300" dirty="0">
                <a:latin typeface="나눔스퀘어_ac Bold" pitchFamily="50" charset="-127"/>
                <a:ea typeface="나눔스퀘어_ac Bold" pitchFamily="50" charset="-127"/>
              </a:rPr>
              <a:t>저전력</a:t>
            </a:r>
            <a:r>
              <a:rPr lang="en-US" altLang="ko-KR" sz="2800" spc="300" dirty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en-US" altLang="ko-KR" sz="2800" spc="300" dirty="0" err="1">
                <a:latin typeface="나눔스퀘어_ac Bold" pitchFamily="50" charset="-127"/>
                <a:ea typeface="나눔스퀘어_ac Bold" pitchFamily="50" charset="-127"/>
              </a:rPr>
              <a:t>Qos</a:t>
            </a:r>
            <a:r>
              <a:rPr lang="en-US" altLang="ko-KR" sz="2800" spc="300" dirty="0">
                <a:latin typeface="나눔스퀘어_ac Bold" pitchFamily="50" charset="-127"/>
                <a:ea typeface="나눔스퀘어_ac Bold" pitchFamily="50" charset="-127"/>
              </a:rPr>
              <a:t>(Quality of Service)</a:t>
            </a:r>
            <a:endParaRPr lang="en-US" altLang="ko-KR" sz="3600" spc="3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6143604" y="4500558"/>
            <a:ext cx="1150151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실시간 푸시 전송을 하면서도 전력사용은 최소화하며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메시징과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신뢰성이 높다는 특징을 지닙니다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Publisher - Broker - Subscriber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사용하기 때문에 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다수의 사용자와 디바이스를 지원합니다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이유로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사물인터넷에서 각광 받고 있는 메시지 전송 프로토콜인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사용하였습니다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250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6286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04.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5122158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OpenCV</a:t>
            </a:r>
            <a:r>
              <a:rPr lang="ko-KR" altLang="en-US" sz="7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사용한 움직임 감지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38" y="3143236"/>
            <a:ext cx="3732288" cy="274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572628" y="3071798"/>
            <a:ext cx="3786214" cy="282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44594" y="3071798"/>
            <a:ext cx="4071966" cy="286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358578" y="7072326"/>
            <a:ext cx="3643338" cy="296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58050" y="7093350"/>
            <a:ext cx="3547903" cy="290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모서리가 둥근 직사각형 32"/>
          <p:cNvSpPr/>
          <p:nvPr/>
        </p:nvSpPr>
        <p:spPr>
          <a:xfrm>
            <a:off x="6643670" y="2500294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원본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644198" y="2428856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배경 제거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787602" y="2428856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노이즈</a:t>
            </a:r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제거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714976" y="6215070"/>
            <a:ext cx="621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나눔스퀘어_ac" pitchFamily="50" charset="-127"/>
                <a:ea typeface="나눔스퀘어_ac" pitchFamily="50" charset="-127"/>
              </a:rPr>
              <a:t>BackgroundSubtractorMOG2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알고리즘으로 배경 제거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12144396" y="6143632"/>
            <a:ext cx="521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'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형태 변환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sz="2000" dirty="0">
                <a:latin typeface="나눔스퀘어_ac" pitchFamily="50" charset="-127"/>
                <a:ea typeface="나눔스퀘어_ac" pitchFamily="50" charset="-127"/>
              </a:rPr>
              <a:t>Morphological Transformations)' 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알고리즘 중 </a:t>
            </a:r>
            <a:r>
              <a:rPr lang="en-US" sz="2000" dirty="0">
                <a:latin typeface="나눔스퀘어_ac" pitchFamily="50" charset="-127"/>
                <a:ea typeface="나눔스퀘어_ac" pitchFamily="50" charset="-127"/>
              </a:rPr>
              <a:t>Opening 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기법을 적용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8858248" y="5500690"/>
            <a:ext cx="1214446" cy="3571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12858776" y="5500690"/>
            <a:ext cx="1214446" cy="3571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250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6286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04.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5122158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2329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 </a:t>
            </a:r>
            <a:r>
              <a:rPr lang="ko-KR" altLang="en-US" sz="7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새 동영상 업데이트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6357918" y="2714608"/>
            <a:ext cx="9358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밤에 이상 행동을 감지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구간 영상 녹화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녹화된 영상 중 최신 영상을 서버로 전송 </a:t>
            </a:r>
          </a:p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녹화된 영상이 최신영상이면서 오늘 영상이면 알림을 전송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/>
          <a:srcRect r="13640"/>
          <a:stretch>
            <a:fillRect/>
          </a:stretch>
        </p:blipFill>
        <p:spPr bwMode="auto">
          <a:xfrm>
            <a:off x="10144132" y="5143500"/>
            <a:ext cx="7072362" cy="4924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9" name="Picture 3" descr="C:\Users\BIT\Desktop\PPT\KakaoTalk_20200810_174544022.jpg"/>
          <p:cNvPicPr>
            <a:picLocks noChangeAspect="1" noChangeArrowheads="1"/>
          </p:cNvPicPr>
          <p:nvPr/>
        </p:nvPicPr>
        <p:blipFill>
          <a:blip r:embed="rId9" cstate="print"/>
          <a:srcRect b="42831"/>
          <a:stretch>
            <a:fillRect/>
          </a:stretch>
        </p:blipFill>
        <p:spPr bwMode="auto">
          <a:xfrm>
            <a:off x="6000728" y="5214938"/>
            <a:ext cx="3881702" cy="4561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5250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3600" y="3908900"/>
            <a:ext cx="457421" cy="2853359"/>
            <a:chOff x="59436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456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9122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9EA132-BA0F-42A9-B0B0-7AEA103107D3}"/>
              </a:ext>
            </a:extLst>
          </p:cNvPr>
          <p:cNvSpPr txBox="1"/>
          <p:nvPr/>
        </p:nvSpPr>
        <p:spPr>
          <a:xfrm>
            <a:off x="2410070" y="3695700"/>
            <a:ext cx="3838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200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27BCCD-11CD-4958-83D6-4EE801746F59}"/>
              </a:ext>
            </a:extLst>
          </p:cNvPr>
          <p:cNvSpPr txBox="1"/>
          <p:nvPr/>
        </p:nvSpPr>
        <p:spPr>
          <a:xfrm>
            <a:off x="6276655" y="3575779"/>
            <a:ext cx="46199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B6AD05-651B-4710-B5BA-A8436C1B7DF7}"/>
              </a:ext>
            </a:extLst>
          </p:cNvPr>
          <p:cNvSpPr txBox="1"/>
          <p:nvPr/>
        </p:nvSpPr>
        <p:spPr>
          <a:xfrm>
            <a:off x="11249270" y="38481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밴드의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1FF08B-EEB0-49DE-B7CA-8501FA2F06CF}"/>
              </a:ext>
            </a:extLst>
          </p:cNvPr>
          <p:cNvSpPr txBox="1"/>
          <p:nvPr/>
        </p:nvSpPr>
        <p:spPr>
          <a:xfrm>
            <a:off x="11249270" y="44577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13188E0-AA47-4831-9A7F-A4E8E77FE045}"/>
              </a:ext>
            </a:extLst>
          </p:cNvPr>
          <p:cNvSpPr txBox="1"/>
          <p:nvPr/>
        </p:nvSpPr>
        <p:spPr>
          <a:xfrm>
            <a:off x="11249270" y="50673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및 회로도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BBDF48B-DAF8-4D10-84C0-8215CBFCA412}"/>
              </a:ext>
            </a:extLst>
          </p:cNvPr>
          <p:cNvSpPr txBox="1"/>
          <p:nvPr/>
        </p:nvSpPr>
        <p:spPr>
          <a:xfrm>
            <a:off x="11249270" y="56769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283289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2121" y="42437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100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4055358"/>
            <a:ext cx="44563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개발환경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143500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기능 및 회로도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>
                <a:solidFill>
                  <a:srgbClr val="3F5FFF"/>
                </a:solidFill>
              </a:rPr>
              <a:t>01. </a:t>
            </a:r>
            <a:r>
              <a:rPr lang="ko-KR" altLang="en-US" sz="4200" b="1">
                <a:solidFill>
                  <a:srgbClr val="3F5FFF"/>
                </a:solidFill>
              </a:rPr>
              <a:t>밴드의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2865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보완사항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밴드의 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7FEE10-0C63-49C6-96C7-F6AE7B8FF20C}"/>
              </a:ext>
            </a:extLst>
          </p:cNvPr>
          <p:cNvSpPr txBox="1"/>
          <p:nvPr/>
        </p:nvSpPr>
        <p:spPr>
          <a:xfrm>
            <a:off x="5334000" y="2400300"/>
            <a:ext cx="6969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밴드는 무슨 역할을 하는가</a:t>
            </a:r>
            <a:r>
              <a:rPr lang="en-US" altLang="ko-KR" sz="4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45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867400" y="5676900"/>
            <a:ext cx="1203960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독거어르신의 손목에 각 센서가 연결된 밴드를 착용하여 감지된 데이터를 본인이나</a:t>
            </a: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관리자가 웹이나 </a:t>
            </a:r>
            <a:r>
              <a:rPr lang="ko-KR" altLang="en-US" sz="2500" spc="3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앱을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이용해 모니터링을 할 수 있다</a:t>
            </a: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독거어르신에게 이상 징후가 </a:t>
            </a:r>
            <a:r>
              <a:rPr lang="ko-KR" altLang="en-US" sz="2500" spc="3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발견되었을때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담당관리자에게 알려 담당관리자가 즉시 어르신 가정에 연락 및 방문하고</a:t>
            </a: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,119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신고하는 등 긴급조치를 할 수 있게하며</a:t>
            </a: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치매노인이 길을 잃었을 때 위치추적기능을 통해 위치를 확인할 수 있다</a:t>
            </a: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553200" y="3390900"/>
            <a:ext cx="2088232" cy="10801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취약 독거어르신 손목에 기기착용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505528" y="3390900"/>
            <a:ext cx="2592288" cy="10801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휴대폰 </a:t>
            </a:r>
            <a:r>
              <a:rPr lang="ko-KR" altLang="en-US" err="1"/>
              <a:t>앱</a:t>
            </a:r>
            <a:r>
              <a:rPr lang="en-US" altLang="ko-KR"/>
              <a:t>+ </a:t>
            </a:r>
            <a:r>
              <a:rPr lang="ko-KR" altLang="en-US"/>
              <a:t> 수행기관에 자료 </a:t>
            </a:r>
            <a:endParaRPr lang="en-US" altLang="ko-KR"/>
          </a:p>
          <a:p>
            <a:pPr algn="ctr"/>
            <a:r>
              <a:rPr lang="ko-KR" altLang="en-US"/>
              <a:t>전송 및 모니터링</a:t>
            </a:r>
            <a:endParaRPr lang="en-US" altLang="ko-KR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3028438" y="3390900"/>
            <a:ext cx="2088232" cy="10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119</a:t>
            </a:r>
            <a:r>
              <a:rPr lang="ko-KR" altLang="en-US"/>
              <a:t>연계 등</a:t>
            </a:r>
            <a:endParaRPr lang="en-US" altLang="ko-KR"/>
          </a:p>
          <a:p>
            <a:pPr algn="ctr"/>
            <a:r>
              <a:rPr lang="ko-KR" altLang="en-US"/>
              <a:t>긴급조치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8713440" y="3678932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2169824" y="3678932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813124" y="4473581"/>
            <a:ext cx="3192651" cy="619932"/>
          </a:xfrm>
          <a:custGeom>
            <a:avLst/>
            <a:gdLst>
              <a:gd name="connsiteX0" fmla="*/ 0 w 3192651"/>
              <a:gd name="connsiteY0" fmla="*/ 0 h 619932"/>
              <a:gd name="connsiteX1" fmla="*/ 0 w 3192651"/>
              <a:gd name="connsiteY1" fmla="*/ 619932 h 619932"/>
              <a:gd name="connsiteX2" fmla="*/ 3192651 w 3192651"/>
              <a:gd name="connsiteY2" fmla="*/ 619932 h 61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2651" h="619932">
                <a:moveTo>
                  <a:pt x="0" y="0"/>
                </a:moveTo>
                <a:lnTo>
                  <a:pt x="0" y="619932"/>
                </a:lnTo>
                <a:lnTo>
                  <a:pt x="3192651" y="619932"/>
                </a:lnTo>
              </a:path>
            </a:pathLst>
          </a:cu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6" idx="2"/>
          </p:cNvCxnSpPr>
          <p:nvPr/>
        </p:nvCxnSpPr>
        <p:spPr>
          <a:xfrm flipV="1">
            <a:off x="10005775" y="4471020"/>
            <a:ext cx="3809" cy="622493"/>
          </a:xfrm>
          <a:prstGeom prst="straightConnector1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2"/>
          </p:cNvCxnSpPr>
          <p:nvPr/>
        </p:nvCxnSpPr>
        <p:spPr>
          <a:xfrm flipV="1">
            <a:off x="10005775" y="4471020"/>
            <a:ext cx="3809" cy="622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43600" y="5295900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노인 휴대폰 </a:t>
            </a:r>
            <a:r>
              <a:rPr lang="ko-KR" altLang="en-US" b="1" err="1"/>
              <a:t>앱</a:t>
            </a:r>
            <a:r>
              <a:rPr lang="ko-KR" altLang="en-US" b="1"/>
              <a:t> </a:t>
            </a:r>
            <a:r>
              <a:rPr lang="en-US" altLang="ko-KR" b="1"/>
              <a:t>+ </a:t>
            </a:r>
            <a:r>
              <a:rPr lang="ko-KR" altLang="en-US" b="1"/>
              <a:t>수행기관으로 데이터 전송</a:t>
            </a:r>
          </a:p>
        </p:txBody>
      </p:sp>
      <p:sp>
        <p:nvSpPr>
          <p:cNvPr id="40" name="자유형 39"/>
          <p:cNvSpPr/>
          <p:nvPr/>
        </p:nvSpPr>
        <p:spPr>
          <a:xfrm>
            <a:off x="11521752" y="4543028"/>
            <a:ext cx="3192651" cy="619932"/>
          </a:xfrm>
          <a:custGeom>
            <a:avLst/>
            <a:gdLst>
              <a:gd name="connsiteX0" fmla="*/ 0 w 3192651"/>
              <a:gd name="connsiteY0" fmla="*/ 0 h 619932"/>
              <a:gd name="connsiteX1" fmla="*/ 0 w 3192651"/>
              <a:gd name="connsiteY1" fmla="*/ 619932 h 619932"/>
              <a:gd name="connsiteX2" fmla="*/ 3192651 w 3192651"/>
              <a:gd name="connsiteY2" fmla="*/ 619932 h 61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2651" h="619932">
                <a:moveTo>
                  <a:pt x="0" y="0"/>
                </a:moveTo>
                <a:lnTo>
                  <a:pt x="0" y="619932"/>
                </a:lnTo>
                <a:lnTo>
                  <a:pt x="3192651" y="619932"/>
                </a:lnTo>
              </a:path>
            </a:pathLst>
          </a:cu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4690104" y="4543028"/>
            <a:ext cx="3809" cy="622493"/>
          </a:xfrm>
          <a:prstGeom prst="straightConnector1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4690104" y="4471020"/>
            <a:ext cx="3809" cy="622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648528" y="5295900"/>
            <a:ext cx="538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이상 </a:t>
            </a:r>
            <a:r>
              <a:rPr lang="ko-KR" altLang="en-US" b="1" err="1"/>
              <a:t>의심시</a:t>
            </a:r>
            <a:r>
              <a:rPr lang="ko-KR" altLang="en-US" b="1"/>
              <a:t> 담당인력에게 즉시연락 </a:t>
            </a:r>
            <a:r>
              <a:rPr lang="en-US" altLang="ko-KR" b="1"/>
              <a:t>/ 119</a:t>
            </a:r>
            <a:r>
              <a:rPr lang="ko-KR" altLang="en-US" b="1"/>
              <a:t>연계 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밴드의 역할</a:t>
            </a:r>
          </a:p>
        </p:txBody>
      </p:sp>
    </p:spTree>
    <p:extLst>
      <p:ext uri="{BB962C8B-B14F-4D97-AF65-F5344CB8AC3E}">
        <p14:creationId xmlns:p14="http://schemas.microsoft.com/office/powerpoint/2010/main" xmlns="" val="346824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</a:p>
          <a:p>
            <a:endParaRPr lang="ko-KR" altLang="en-US" sz="100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42950"/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밴드의 역할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19700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기능 및 회로도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4000500"/>
            <a:ext cx="4284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>
                <a:solidFill>
                  <a:srgbClr val="3F5FFF"/>
                </a:solidFill>
              </a:rPr>
              <a:t>02.</a:t>
            </a:r>
            <a:r>
              <a:rPr lang="ko-KR" altLang="en-US" sz="4200" b="1">
                <a:solidFill>
                  <a:srgbClr val="3F5FFF"/>
                </a:solidFill>
              </a:rPr>
              <a:t>개발환경</a:t>
            </a:r>
            <a:endParaRPr lang="en-US" altLang="ko-KR" sz="4200" b="1">
              <a:solidFill>
                <a:srgbClr val="3F5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2865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보완사항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개발환경</a:t>
            </a:r>
            <a:endParaRPr lang="en-US" altLang="ko-KR" sz="3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705100"/>
            <a:ext cx="29813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48800" y="2781300"/>
            <a:ext cx="2245978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915400" y="5829300"/>
            <a:ext cx="300841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5829300"/>
            <a:ext cx="2895600" cy="28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372600" y="4457700"/>
            <a:ext cx="21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나눔스퀘어_ac" pitchFamily="50" charset="-127"/>
                <a:ea typeface="나눔스퀘어_ac" pitchFamily="50" charset="-127"/>
              </a:rPr>
              <a:t>&lt;Arduino promini&gt;</a:t>
            </a:r>
            <a:endParaRPr lang="ko-KR" altLang="en-US" b="1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112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</a:p>
          <a:p>
            <a:endParaRPr lang="ko-KR" altLang="en-US" sz="100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742950"/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밴드의 역할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41315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02.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개발환경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보완사항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7FEE10-0C63-49C6-96C7-F6AE7B8FF20C}"/>
              </a:ext>
            </a:extLst>
          </p:cNvPr>
          <p:cNvSpPr txBox="1"/>
          <p:nvPr/>
        </p:nvSpPr>
        <p:spPr>
          <a:xfrm>
            <a:off x="5334000" y="2476500"/>
            <a:ext cx="5216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밴드의  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 및 회로도</a:t>
            </a:r>
            <a:endParaRPr lang="en-US" altLang="ko-KR" sz="3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619500"/>
            <a:ext cx="3048000" cy="305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9400" y="3619500"/>
            <a:ext cx="3124200" cy="3113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8400" y="6972300"/>
            <a:ext cx="3124200" cy="297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44200" y="6896100"/>
            <a:ext cx="2667000" cy="296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381000" y="5243036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>
                <a:solidFill>
                  <a:srgbClr val="3F5FFF"/>
                </a:solidFill>
              </a:rPr>
              <a:t>03.</a:t>
            </a:r>
            <a:r>
              <a:rPr lang="ko-KR" altLang="en-US" sz="4200" b="1">
                <a:solidFill>
                  <a:srgbClr val="3F5FFF"/>
                </a:solidFill>
              </a:rPr>
              <a:t>기능 및 회로도</a:t>
            </a:r>
          </a:p>
        </p:txBody>
      </p:sp>
    </p:spTree>
    <p:extLst>
      <p:ext uri="{BB962C8B-B14F-4D97-AF65-F5344CB8AC3E}">
        <p14:creationId xmlns:p14="http://schemas.microsoft.com/office/powerpoint/2010/main" xmlns="" val="161023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100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080363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>
                <a:solidFill>
                  <a:srgbClr val="3F5FFF"/>
                </a:solidFill>
              </a:rPr>
              <a:t>03.</a:t>
            </a:r>
            <a:r>
              <a:rPr lang="ko-KR" altLang="en-US" sz="4200" b="1">
                <a:solidFill>
                  <a:srgbClr val="3F5FFF"/>
                </a:solidFill>
              </a:rPr>
              <a:t>기능 및 회로도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밴드의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개발환경 및 기능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보완사항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회로도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 및 회로도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9584" y="2407196"/>
            <a:ext cx="12529392" cy="787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3491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1" y="2251177"/>
            <a:ext cx="885714" cy="63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CCAB6D-9DC5-4115-9D25-FFA74E0F3DC2}"/>
              </a:ext>
            </a:extLst>
          </p:cNvPr>
          <p:cNvSpPr txBox="1"/>
          <p:nvPr/>
        </p:nvSpPr>
        <p:spPr>
          <a:xfrm>
            <a:off x="2366170" y="1815221"/>
            <a:ext cx="4138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목 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D21AD35-FFB6-4102-8C86-4BE7175A3538}"/>
              </a:ext>
            </a:extLst>
          </p:cNvPr>
          <p:cNvSpPr txBox="1"/>
          <p:nvPr/>
        </p:nvSpPr>
        <p:spPr>
          <a:xfrm>
            <a:off x="8729276" y="2476500"/>
            <a:ext cx="5629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itchFamily="50" charset="-127"/>
                <a:ea typeface="나눔스퀘어_ac Bold" pitchFamily="50" charset="-127"/>
              </a:rPr>
              <a:t>건강 모니터링 시스템의 배경 및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58389D5-F114-4197-96E8-2A04DCB633C1}"/>
              </a:ext>
            </a:extLst>
          </p:cNvPr>
          <p:cNvSpPr txBox="1"/>
          <p:nvPr/>
        </p:nvSpPr>
        <p:spPr>
          <a:xfrm>
            <a:off x="8718390" y="3549230"/>
            <a:ext cx="513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시스템 구성도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8718390" y="4587015"/>
            <a:ext cx="721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맡은 역할 및 기술 소개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F12E51A-BEC7-4A53-988D-59EFB286D576}"/>
              </a:ext>
            </a:extLst>
          </p:cNvPr>
          <p:cNvSpPr txBox="1"/>
          <p:nvPr/>
        </p:nvSpPr>
        <p:spPr>
          <a:xfrm>
            <a:off x="8729276" y="5642272"/>
            <a:ext cx="513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EFA99AE-F696-400F-A5E8-4462F52961E5}"/>
              </a:ext>
            </a:extLst>
          </p:cNvPr>
          <p:cNvSpPr txBox="1"/>
          <p:nvPr/>
        </p:nvSpPr>
        <p:spPr>
          <a:xfrm>
            <a:off x="8729276" y="6679168"/>
            <a:ext cx="513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기대 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6CBA064-5B3B-4CAE-9804-9109583C76A9}"/>
              </a:ext>
            </a:extLst>
          </p:cNvPr>
          <p:cNvSpPr txBox="1"/>
          <p:nvPr/>
        </p:nvSpPr>
        <p:spPr>
          <a:xfrm>
            <a:off x="8729276" y="7745968"/>
            <a:ext cx="513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58116" y="7286640"/>
            <a:ext cx="3143272" cy="17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밴드의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개발환경</a:t>
            </a:r>
            <a:endParaRPr lang="en-US" altLang="ko-KR" sz="35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14804"/>
            <a:ext cx="4257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>
                <a:solidFill>
                  <a:srgbClr val="3F5FFF"/>
                </a:solidFill>
              </a:rPr>
              <a:t>04. </a:t>
            </a:r>
            <a:r>
              <a:rPr lang="ko-KR" altLang="en-US" sz="4200" b="1">
                <a:solidFill>
                  <a:srgbClr val="3F5FFF"/>
                </a:solidFill>
              </a:rPr>
              <a:t>보완사항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DDD1544-813A-4675-830E-135FB4AE8AAA}"/>
              </a:ext>
            </a:extLst>
          </p:cNvPr>
          <p:cNvSpPr txBox="1"/>
          <p:nvPr/>
        </p:nvSpPr>
        <p:spPr>
          <a:xfrm>
            <a:off x="414251" y="5122158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>
                <a:solidFill>
                  <a:schemeClr val="bg1">
                    <a:lumMod val="65000"/>
                  </a:schemeClr>
                </a:solidFill>
              </a:rPr>
              <a:t>기능 및 회로도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보완사항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88000" y="8140700"/>
            <a:ext cx="933143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안드로이드로 통합데이터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전송시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문자열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짤림현상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486400" y="5676900"/>
            <a:ext cx="933143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2500" spc="3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심박수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62600" y="2476500"/>
            <a:ext cx="933143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2500" spc="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62600" y="6362700"/>
            <a:ext cx="2438400" cy="188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1000" y="6362700"/>
            <a:ext cx="204976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058400" y="6362700"/>
            <a:ext cx="3733800" cy="186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67600" y="6667500"/>
            <a:ext cx="504056" cy="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35000" y="6667500"/>
            <a:ext cx="432048" cy="450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10800000">
            <a:off x="9601200" y="6667500"/>
            <a:ext cx="454346" cy="5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72200" y="9029700"/>
            <a:ext cx="518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2192000" y="9029700"/>
            <a:ext cx="487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곱셈 기호 44"/>
          <p:cNvSpPr/>
          <p:nvPr/>
        </p:nvSpPr>
        <p:spPr>
          <a:xfrm>
            <a:off x="11049000" y="8420100"/>
            <a:ext cx="1524000" cy="1676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도넛 45"/>
          <p:cNvSpPr/>
          <p:nvPr/>
        </p:nvSpPr>
        <p:spPr>
          <a:xfrm>
            <a:off x="5029200" y="8724900"/>
            <a:ext cx="1143000" cy="1143000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보완사항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38800" y="3162300"/>
            <a:ext cx="258795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9285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3600" y="3908900"/>
            <a:ext cx="457421" cy="2853359"/>
            <a:chOff x="59436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456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9122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9EA132-BA0F-42A9-B0B0-7AEA103107D3}"/>
              </a:ext>
            </a:extLst>
          </p:cNvPr>
          <p:cNvSpPr txBox="1"/>
          <p:nvPr/>
        </p:nvSpPr>
        <p:spPr>
          <a:xfrm>
            <a:off x="2410070" y="3695700"/>
            <a:ext cx="3838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20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27BCCD-11CD-4958-83D6-4EE801746F59}"/>
              </a:ext>
            </a:extLst>
          </p:cNvPr>
          <p:cNvSpPr txBox="1"/>
          <p:nvPr/>
        </p:nvSpPr>
        <p:spPr>
          <a:xfrm>
            <a:off x="6200455" y="3575779"/>
            <a:ext cx="46199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B6AD05-651B-4710-B5BA-A8436C1B7DF7}"/>
              </a:ext>
            </a:extLst>
          </p:cNvPr>
          <p:cNvSpPr txBox="1"/>
          <p:nvPr/>
        </p:nvSpPr>
        <p:spPr>
          <a:xfrm>
            <a:off x="11249270" y="38481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스택</a:t>
            </a:r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1FF08B-EEB0-49DE-B7CA-8501FA2F06CF}"/>
              </a:ext>
            </a:extLst>
          </p:cNvPr>
          <p:cNvSpPr txBox="1"/>
          <p:nvPr/>
        </p:nvSpPr>
        <p:spPr>
          <a:xfrm>
            <a:off x="11249270" y="44577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기능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13188E0-AA47-4831-9A7F-A4E8E77FE045}"/>
              </a:ext>
            </a:extLst>
          </p:cNvPr>
          <p:cNvSpPr txBox="1"/>
          <p:nvPr/>
        </p:nvSpPr>
        <p:spPr>
          <a:xfrm>
            <a:off x="11249270" y="50673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BBDF48B-DAF8-4D10-84C0-8215CBFCA412}"/>
              </a:ext>
            </a:extLst>
          </p:cNvPr>
          <p:cNvSpPr txBox="1"/>
          <p:nvPr/>
        </p:nvSpPr>
        <p:spPr>
          <a:xfrm>
            <a:off x="11249270" y="5676900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xmlns="" val="210391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01. </a:t>
            </a:r>
            <a:r>
              <a:rPr lang="ko-KR" altLang="en-US" sz="4200" b="1" dirty="0">
                <a:solidFill>
                  <a:srgbClr val="3F5FFF"/>
                </a:solidFill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41315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pic>
        <p:nvPicPr>
          <p:cNvPr id="30" name="Picture 2" descr="img1.daumcdn.net/thumb/R800x0/?scode=mtistory2&amp;...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00662" y="5357814"/>
            <a:ext cx="3278554" cy="1357322"/>
          </a:xfrm>
          <a:prstGeom prst="rect">
            <a:avLst/>
          </a:prstGeom>
          <a:noFill/>
        </p:spPr>
      </p:pic>
      <p:pic>
        <p:nvPicPr>
          <p:cNvPr id="31" name="Picture 4" descr="Java) 자바의 정석 3판 014일차 - 오류(에러와 예외), 유용한 클래스 ...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215438" y="4357682"/>
            <a:ext cx="3000396" cy="1891007"/>
          </a:xfrm>
          <a:prstGeom prst="rect">
            <a:avLst/>
          </a:prstGeom>
          <a:noFill/>
        </p:spPr>
      </p:pic>
      <p:pic>
        <p:nvPicPr>
          <p:cNvPr id="32" name="Picture 6" descr="Amazon RDS for MySQL – Amazon Web Services (AWS)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15306" y="1928790"/>
            <a:ext cx="3312568" cy="1714512"/>
          </a:xfrm>
          <a:prstGeom prst="rect">
            <a:avLst/>
          </a:prstGeom>
          <a:noFill/>
        </p:spPr>
      </p:pic>
      <p:pic>
        <p:nvPicPr>
          <p:cNvPr id="33" name="Picture 8" descr="Juhi Singh | Developer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786546" y="1214410"/>
            <a:ext cx="2143140" cy="2143142"/>
          </a:xfrm>
          <a:prstGeom prst="rect">
            <a:avLst/>
          </a:prstGeom>
          <a:noFill/>
        </p:spPr>
      </p:pic>
      <p:pic>
        <p:nvPicPr>
          <p:cNvPr id="34" name="Picture 10" descr="리눅스 메이븐(Maven) 설치 :: Kler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14976" y="4643434"/>
            <a:ext cx="1285884" cy="589994"/>
          </a:xfrm>
          <a:prstGeom prst="rect">
            <a:avLst/>
          </a:prstGeom>
          <a:noFill/>
        </p:spPr>
      </p:pic>
      <p:pic>
        <p:nvPicPr>
          <p:cNvPr id="36" name="Picture 16" descr="아파치 톰캣 - 위키백과, 우리 모두의 백과사전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15042" y="7072326"/>
            <a:ext cx="3214710" cy="2143140"/>
          </a:xfrm>
          <a:prstGeom prst="rect">
            <a:avLst/>
          </a:prstGeom>
          <a:noFill/>
        </p:spPr>
      </p:pic>
      <p:pic>
        <p:nvPicPr>
          <p:cNvPr id="38" name="Picture 20" descr="HTML5 logo and wordmark.sv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1215702" y="7000888"/>
            <a:ext cx="2143140" cy="2143142"/>
          </a:xfrm>
          <a:prstGeom prst="rect">
            <a:avLst/>
          </a:prstGeom>
          <a:noFill/>
        </p:spPr>
      </p:pic>
      <p:pic>
        <p:nvPicPr>
          <p:cNvPr id="39" name="Picture 22" descr="비공식 자바스크립트 로고 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144792" y="7000888"/>
            <a:ext cx="2214578" cy="2214580"/>
          </a:xfrm>
          <a:prstGeom prst="rect">
            <a:avLst/>
          </a:prstGeom>
          <a:noFill/>
        </p:spPr>
      </p:pic>
      <p:pic>
        <p:nvPicPr>
          <p:cNvPr id="40" name="Picture 24" descr="https://upload.wikimedia.org/wikipedia/commons/thumb/d/d5/CSS3_logo_and_wordmark.svg/220px-CSS3_logo_and_wordmark.svg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3430280" y="7000888"/>
            <a:ext cx="1500198" cy="2113917"/>
          </a:xfrm>
          <a:prstGeom prst="rect">
            <a:avLst/>
          </a:prstGeom>
          <a:noFill/>
        </p:spPr>
      </p:pic>
      <p:pic>
        <p:nvPicPr>
          <p:cNvPr id="15362" name="Picture 2" descr="소년코딩 - jQuery 소스 구조분석을 해야하는 이유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3930346" y="4643434"/>
            <a:ext cx="2000264" cy="2000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34534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화면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14" y="2714608"/>
            <a:ext cx="11344275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8826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32" y="2500294"/>
            <a:ext cx="10429948" cy="756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500662" y="1000096"/>
            <a:ext cx="117961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</a:t>
            </a:r>
            <a:r>
              <a:rPr lang="en-US" altLang="ko-KR" sz="7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Home monitoring</a:t>
            </a:r>
            <a:endParaRPr lang="ko-KR" altLang="en-US" sz="75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00662" y="2500294"/>
            <a:ext cx="2286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최근의 데이터</a:t>
            </a:r>
            <a:endParaRPr lang="en-US" altLang="ko-KR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6216362" y="3286112"/>
            <a:ext cx="15001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맥박 그래프</a:t>
            </a:r>
            <a:endParaRPr lang="en-US" altLang="ko-KR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4216098" y="6072194"/>
            <a:ext cx="38576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누적 걸음 수 그래프 </a:t>
            </a:r>
            <a:r>
              <a:rPr lang="en-US" altLang="ko-KR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 단위</a:t>
            </a:r>
            <a:r>
              <a:rPr lang="en-US" altLang="ko-KR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7072298" y="6000756"/>
            <a:ext cx="20002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온습도</a:t>
            </a:r>
            <a:r>
              <a:rPr lang="ko-KR" altLang="en-US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그래프</a:t>
            </a:r>
            <a:endParaRPr lang="en-US" altLang="ko-KR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57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62" y="2714608"/>
            <a:ext cx="12052937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500662" y="1000096"/>
            <a:ext cx="117961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</a:t>
            </a:r>
            <a:r>
              <a:rPr lang="en-US" altLang="ko-KR" sz="7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Home monitoring</a:t>
            </a:r>
            <a:endParaRPr lang="ko-KR" altLang="en-US" sz="75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00926" y="3143236"/>
            <a:ext cx="1143008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7434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</a:t>
            </a:r>
          </a:p>
        </p:txBody>
      </p:sp>
      <p:pic>
        <p:nvPicPr>
          <p:cNvPr id="1026" name="Picture 2" descr="C:\Users\bit34\Downloads\159710712361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72100" y="2714608"/>
            <a:ext cx="12138484" cy="6000792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11787206" y="3357550"/>
            <a:ext cx="1857388" cy="3571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xmlns="" val="269435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357786" y="2571732"/>
            <a:ext cx="8050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통신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Message Queue Telemetry Transport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357786" y="3929054"/>
            <a:ext cx="912192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단순하고 가벼운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메시징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프로토콜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환경에서 사용하기 위해 만들어져서 낮은 전력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대역폭 환경에서 사용 가능하다</a:t>
            </a:r>
          </a:p>
        </p:txBody>
      </p:sp>
      <p:pic>
        <p:nvPicPr>
          <p:cNvPr id="2050" name="Picture 2" descr="C:\Users\bit34\Downloads\Untitled Diagram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501850" y="2714608"/>
            <a:ext cx="3286148" cy="1407497"/>
          </a:xfrm>
          <a:prstGeom prst="rect">
            <a:avLst/>
          </a:prstGeom>
          <a:noFill/>
        </p:spPr>
      </p:pic>
      <p:pic>
        <p:nvPicPr>
          <p:cNvPr id="6" name="Picture 2" descr="D:\1elderlyproject\agitd_arra\img\pubsu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786" y="6215070"/>
            <a:ext cx="5668166" cy="2295846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1072826" y="6000756"/>
            <a:ext cx="612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메시지를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topic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발행하고 해당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topic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구독하는 방식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broker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client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(publisher, subscriber)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중개인이 된다</a:t>
            </a:r>
          </a:p>
        </p:txBody>
      </p:sp>
    </p:spTree>
    <p:extLst>
      <p:ext uri="{BB962C8B-B14F-4D97-AF65-F5344CB8AC3E}">
        <p14:creationId xmlns:p14="http://schemas.microsoft.com/office/powerpoint/2010/main" xmlns="" val="389387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357786" y="2571732"/>
            <a:ext cx="8050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통신 구현 과정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Message Queue Telemetry Transport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1001388" y="4929186"/>
            <a:ext cx="66437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 측면에서 비효율적이어서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Home/{num}/ht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(humid)/(temp)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받아서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split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넣는 과정 추가</a:t>
            </a:r>
          </a:p>
        </p:txBody>
      </p:sp>
      <p:pic>
        <p:nvPicPr>
          <p:cNvPr id="2050" name="Picture 2" descr="C:\Users\bit34\Downloads\Untitled Diagram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501850" y="2714608"/>
            <a:ext cx="3286148" cy="1407497"/>
          </a:xfrm>
          <a:prstGeom prst="rect">
            <a:avLst/>
          </a:prstGeom>
          <a:noFill/>
        </p:spPr>
      </p:pic>
      <p:pic>
        <p:nvPicPr>
          <p:cNvPr id="3074" name="Picture 2" descr="D:\1elderlyproject\agitd_arra\img\캡처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2100" y="4714872"/>
            <a:ext cx="4988610" cy="4929222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10186" y="4081454"/>
            <a:ext cx="912192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temp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humid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나눠서 받음</a:t>
            </a:r>
          </a:p>
        </p:txBody>
      </p:sp>
    </p:spTree>
    <p:extLst>
      <p:ext uri="{BB962C8B-B14F-4D97-AF65-F5344CB8AC3E}">
        <p14:creationId xmlns:p14="http://schemas.microsoft.com/office/powerpoint/2010/main" xmlns="" val="424070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357786" y="2571732"/>
            <a:ext cx="8050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통신 구현 과정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Message Queue Telemetry Transport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bit34\Downloads\Untitled Diagra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501850" y="2714608"/>
            <a:ext cx="3286148" cy="1407497"/>
          </a:xfrm>
          <a:prstGeom prst="rect">
            <a:avLst/>
          </a:prstGeom>
          <a:noFill/>
        </p:spPr>
      </p:pic>
      <p:pic>
        <p:nvPicPr>
          <p:cNvPr id="4098" name="Picture 2" descr="D:\1elderlyproject\agitd_arra\img\ht_graph 온습도 축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00662" y="3786178"/>
            <a:ext cx="8464574" cy="593956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786942" y="7286640"/>
            <a:ext cx="7969511" cy="212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616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00068" y="928658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모니터링 시스템의 배경 및 필요성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2944" y="2643170"/>
            <a:ext cx="16287864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보건  복지부의  독거노인 종합 지원 대책에  따르면   고령화 심화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부모  부양 인식 변화 등으로 독거 노인  규모 가 증가하였다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독거노인은   부부노인이나   자녀동거노인과   비교하여   건강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소득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사회적 측면에서   상대적으로   취약한 편으로   정책적 관심이   필요하다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정부는 공공  및  민간지원  확대를  통한  일상생활  지원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안전 관리 등  취약 독거노인에   대한   돌봄  서비스  지속  확대하여   이러한 문제를 해결하고 자  하였으나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돌봄  서비스 확대에도   불구하고  요 보호 독거 노인  급증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서비스  거부자의  </a:t>
            </a:r>
            <a:r>
              <a:rPr lang="ko-KR" altLang="en-US" dirty="0" err="1">
                <a:latin typeface="나눔스퀘어_ac" pitchFamily="50" charset="-127"/>
                <a:ea typeface="나눔스퀘어_ac" pitchFamily="50" charset="-127"/>
              </a:rPr>
              <a:t>고독사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발생  등  돌봄 사각지대 가 지속적  발생하였다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22" y="4714872"/>
            <a:ext cx="11358642" cy="510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357786" y="2571732"/>
            <a:ext cx="8050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통신 구현 과정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Message Queue Telemetry Transport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bit34\Downloads\Untitled Diagra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501850" y="2714608"/>
            <a:ext cx="3286148" cy="1407497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10186" y="4081454"/>
            <a:ext cx="9121924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MqttAsyncClient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2" name="Picture 2" descr="D:\1elderlyproject\agitd_arra\img\한꺼번에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9224" y="5072062"/>
            <a:ext cx="12438178" cy="178595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72100" y="7358078"/>
            <a:ext cx="1185870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 두 개 이상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connection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DB insert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부분에서 데이터가 버퍼에 쌓여있다가 한번에 들어가는 현상 발생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access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부분을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하게 구현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98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1elderlyproject\agitd_arra\img\asyn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24" y="3428988"/>
            <a:ext cx="9271065" cy="5214974"/>
          </a:xfrm>
          <a:prstGeom prst="rect">
            <a:avLst/>
          </a:prstGeom>
          <a:noFill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수신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51538" y="293370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POST: /</a:t>
            </a:r>
            <a:r>
              <a:rPr lang="en-US" altLang="ko-KR" sz="3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datas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00662" y="3786178"/>
            <a:ext cx="521663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Asycn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controller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구현</a:t>
            </a:r>
          </a:p>
        </p:txBody>
      </p:sp>
      <p:pic>
        <p:nvPicPr>
          <p:cNvPr id="30" name="Picture 2" descr="C:\Users\bit34\Downloads\Untitled Diagram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501850" y="2714608"/>
            <a:ext cx="3286148" cy="1407497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786414" y="7786706"/>
            <a:ext cx="992988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JSON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오는 데이터를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dto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받아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167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357786" y="2643170"/>
            <a:ext cx="90726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POST: /users/login	GET: /users/logout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4358974" y="7572392"/>
            <a:ext cx="3500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regId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간의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알림을 위해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75" name="Picture 3" descr="C:\Users\bit34\Downloads\Untitled Diagram (2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2100" y="3357550"/>
            <a:ext cx="8762358" cy="5715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542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52" y="3071798"/>
            <a:ext cx="1004656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001784" y="2571732"/>
            <a:ext cx="3214710" cy="360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073222" y="6000756"/>
            <a:ext cx="3430346" cy="328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286348" y="7215202"/>
            <a:ext cx="8858312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성공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[id]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님 환영합니다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~.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 화면으로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redirect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실패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아이디가 존재하지 않거나 비밀번호가 일치하지 않습니다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이동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2666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4976" y="2714608"/>
            <a:ext cx="9791891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857852" y="8358210"/>
            <a:ext cx="88583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성공 후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우측 상단에 현재 로그인 된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시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인터셉터에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의해 로그인 화면으로 자동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01850" y="2643170"/>
            <a:ext cx="785818" cy="5715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068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29224" y="300036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POST: /devices/form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72100" y="4143368"/>
            <a:ext cx="8858312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기기를 등록한다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Device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(home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address)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기기를 이용하는 노인 정보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생년월일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입력한다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디바이스 정보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 정보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 정보를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5806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62" y="2643170"/>
            <a:ext cx="7229485" cy="416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8" y="4786310"/>
            <a:ext cx="7037551" cy="394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기기등록</a:t>
            </a:r>
          </a:p>
        </p:txBody>
      </p:sp>
      <p:sp>
        <p:nvSpPr>
          <p:cNvPr id="23" name="타원 22"/>
          <p:cNvSpPr/>
          <p:nvPr/>
        </p:nvSpPr>
        <p:spPr>
          <a:xfrm>
            <a:off x="7358050" y="2928922"/>
            <a:ext cx="1143008" cy="8572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7661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38" y="2857484"/>
            <a:ext cx="8863427" cy="50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기기등록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714976" y="8286772"/>
            <a:ext cx="83582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기기 등록 성공 후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홈 화면 담당자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(staff000001)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관리하는 노인 리스트에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37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가입승인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51538" y="2933700"/>
            <a:ext cx="11193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POST: /users/join		               POST:/users/approval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170" name="Picture 2" descr="C:\Users\bit34\Downloads\Untitled Diagram (4)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43538" y="3643302"/>
            <a:ext cx="7915275" cy="5162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1064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가입승인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00" y="2643170"/>
            <a:ext cx="6929486" cy="448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572760" y="2643170"/>
            <a:ext cx="668977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643538" y="7572392"/>
            <a:ext cx="1185870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보호자를 위한 회원 가입 기능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 독거노인뿐 아니라 후에 보호자가 있으나 사정상 보호자와 함께 지내지 못하는 노인들과 보호자를 위한 서비스로 활용 가능 </a:t>
            </a:r>
          </a:p>
        </p:txBody>
      </p:sp>
    </p:spTree>
    <p:extLst>
      <p:ext uri="{BB962C8B-B14F-4D97-AF65-F5344CB8AC3E}">
        <p14:creationId xmlns:p14="http://schemas.microsoft.com/office/powerpoint/2010/main" xmlns="" val="11322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00068" y="928658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모니터링 시스템의 배경 및 필요성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2944" y="2643170"/>
            <a:ext cx="7929618" cy="743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때문에 이러한 현상을 해결하고자  정부에서는 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’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독거 어르신 안전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·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건강관리 솔루션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(IOT)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사업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‘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으로  해결을  모색 중이다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하지만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현재  활용되는  시스템에서는  독거노인 기준으로 대상이  한정되어 있고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집 안에만 기기를 설치하여  외부  활동 시 에  활동을  파악하지 못하고  긴급상황에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대처할 수 없다는 단점이 있다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따라서  이런 단점을 해결하고자  홈 기기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밴드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웹 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 err="1">
                <a:latin typeface="나눔스퀘어_ac" pitchFamily="50" charset="-127"/>
                <a:ea typeface="나눔스퀘어_ac" pitchFamily="50" charset="-127"/>
              </a:rPr>
              <a:t>앱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 등의 </a:t>
            </a:r>
            <a:endParaRPr lang="en-US" altLang="ko-KR" sz="20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_ac" pitchFamily="50" charset="-127"/>
                <a:ea typeface="나눔스퀘어_ac" pitchFamily="50" charset="-127"/>
              </a:rPr>
              <a:t>개별로  활용되는 기술들을 </a:t>
            </a:r>
            <a:r>
              <a:rPr lang="ko-KR" altLang="en-US" sz="2000" b="1" dirty="0">
                <a:solidFill>
                  <a:srgbClr val="FF0000"/>
                </a:solidFill>
                <a:latin typeface="나눔스퀘어_ac" pitchFamily="50" charset="-127"/>
                <a:ea typeface="나눔스퀘어_ac" pitchFamily="50" charset="-127"/>
              </a:rPr>
              <a:t>하나의 시스템으로 구축</a:t>
            </a:r>
            <a:r>
              <a:rPr lang="ko-KR" altLang="en-US" sz="2000" b="1" dirty="0">
                <a:latin typeface="나눔스퀘어_ac" pitchFamily="50" charset="-127"/>
                <a:ea typeface="나눔스퀘어_ac" pitchFamily="50" charset="-127"/>
              </a:rPr>
              <a:t>하여</a:t>
            </a:r>
            <a:endParaRPr lang="en-US" altLang="ko-KR" sz="2000" b="1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예방 또는 관리의 편의성을  증진하고자  하였으며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독거노인 뿐만 아닌 기타 보호대상자 </a:t>
            </a:r>
            <a:r>
              <a:rPr lang="en-US" altLang="ko-KR" sz="1600" dirty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600" dirty="0">
                <a:latin typeface="나눔스퀘어_ac" pitchFamily="50" charset="-127"/>
                <a:ea typeface="나눔스퀘어_ac" pitchFamily="50" charset="-127"/>
              </a:rPr>
              <a:t>치매</a:t>
            </a:r>
            <a:r>
              <a:rPr lang="en-US" altLang="ko-KR" sz="1600" dirty="0"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600" dirty="0">
                <a:latin typeface="나눔스퀘어_ac" pitchFamily="50" charset="-127"/>
                <a:ea typeface="나눔스퀘어_ac" pitchFamily="50" charset="-127"/>
              </a:rPr>
              <a:t>또는 만성 </a:t>
            </a:r>
            <a:r>
              <a:rPr lang="ko-KR" altLang="en-US" sz="1600" dirty="0" err="1">
                <a:latin typeface="나눔스퀘어_ac" pitchFamily="50" charset="-127"/>
                <a:ea typeface="나눔스퀘어_ac" pitchFamily="50" charset="-127"/>
              </a:rPr>
              <a:t>질환자로</a:t>
            </a:r>
            <a:r>
              <a:rPr lang="ko-KR" altLang="en-US" sz="1600" dirty="0">
                <a:latin typeface="나눔스퀘어_ac" pitchFamily="50" charset="-127"/>
                <a:ea typeface="나눔스퀘어_ac" pitchFamily="50" charset="-127"/>
              </a:rPr>
              <a:t> 실시간 안전확인 필요자</a:t>
            </a:r>
            <a:r>
              <a:rPr lang="en-US" altLang="ko-KR" sz="1600" dirty="0">
                <a:latin typeface="나눔스퀘어_ac" pitchFamily="50" charset="-127"/>
                <a:ea typeface="나눔스퀘어_ac" pitchFamily="50" charset="-127"/>
              </a:rPr>
              <a:t>)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에 </a:t>
            </a:r>
            <a:endParaRPr lang="en-US" altLang="ko-KR" sz="20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대해서  정부 관리자 뿐 만 아닌 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>
                <a:latin typeface="나눔스퀘어_ac" pitchFamily="50" charset="-127"/>
                <a:ea typeface="나눔스퀘어_ac" pitchFamily="50" charset="-127"/>
              </a:rPr>
              <a:t>보호자도  쉽게  확인 및 관리 가능한 시스템을 개발하고자 했다</a:t>
            </a:r>
            <a:r>
              <a:rPr lang="en-US" altLang="ko-KR" sz="2000" dirty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20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715504" y="2786046"/>
            <a:ext cx="7358114" cy="6662776"/>
            <a:chOff x="9715504" y="2786046"/>
            <a:chExt cx="7358114" cy="666277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715504" y="2786046"/>
              <a:ext cx="7350931" cy="49006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715504" y="7858144"/>
              <a:ext cx="7358114" cy="15906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가입승인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7786" y="2500294"/>
            <a:ext cx="6858048" cy="397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57786" y="6643698"/>
            <a:ext cx="8929750" cy="280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타원 22"/>
          <p:cNvSpPr/>
          <p:nvPr/>
        </p:nvSpPr>
        <p:spPr>
          <a:xfrm>
            <a:off x="7215174" y="2786046"/>
            <a:ext cx="1000132" cy="7858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2430148" y="2571732"/>
            <a:ext cx="5500726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 프로젝트에서는 사전 서류작업을 마쳤다고 가정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후에 로그인 시 인증기능을 추가해 서류작업 대체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1648365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51538" y="2933700"/>
            <a:ext cx="116220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GET: users/calendar	POST: users/calendar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429224" y="3786178"/>
            <a:ext cx="101441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</a:t>
            </a:r>
            <a:endParaRPr lang="en-US" altLang="ko-KR" sz="2500" b="1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GET: users/calendar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 화면을 불러올 때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정보를 불러온다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POST: users/calendar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정보를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등록할 수 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기능 추후 구현 예정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6679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95665" y="8733197"/>
            <a:ext cx="101441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템플릿에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캘린더 </a:t>
            </a:r>
            <a:r>
              <a:rPr lang="ko-KR" altLang="en-US" sz="2500" spc="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개인별 일정 설정 가능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9224" y="2571732"/>
            <a:ext cx="856160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858644" y="3643302"/>
            <a:ext cx="55435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직선 화살표 연결선 24"/>
          <p:cNvCxnSpPr/>
          <p:nvPr/>
        </p:nvCxnSpPr>
        <p:spPr>
          <a:xfrm>
            <a:off x="11215702" y="3571864"/>
            <a:ext cx="3786214" cy="264320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5400000" flipH="1" flipV="1">
            <a:off x="7393769" y="3750459"/>
            <a:ext cx="2214578" cy="114300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0506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786" y="2428856"/>
            <a:ext cx="803031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44066" y="3357550"/>
            <a:ext cx="7751023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기능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구현 기능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786414" y="8715400"/>
            <a:ext cx="1014419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마다 본인 개인 일정 확인 가능</a:t>
            </a:r>
          </a:p>
        </p:txBody>
      </p:sp>
      <p:sp>
        <p:nvSpPr>
          <p:cNvPr id="23" name="타원 22"/>
          <p:cNvSpPr/>
          <p:nvPr/>
        </p:nvSpPr>
        <p:spPr>
          <a:xfrm>
            <a:off x="12501586" y="2428856"/>
            <a:ext cx="928694" cy="7143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502114" y="3143236"/>
            <a:ext cx="857256" cy="6429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2590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080363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03. </a:t>
            </a:r>
            <a:r>
              <a:rPr lang="ko-KR" altLang="en-US" sz="4200" b="1" dirty="0">
                <a:solidFill>
                  <a:srgbClr val="3F5FFF"/>
                </a:solidFill>
              </a:rPr>
              <a:t>결론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 사항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72100" y="5857880"/>
            <a:ext cx="38576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값들 정리 필요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0662" y="6858012"/>
            <a:ext cx="6143668" cy="221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72100" y="9001152"/>
            <a:ext cx="57150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실시간으로 값을 보여주는 처리 필요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0501322" y="7858144"/>
            <a:ext cx="928694" cy="7143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11430016" y="8072458"/>
            <a:ext cx="1214446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12644462" y="7572392"/>
            <a:ext cx="471490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초록색 체크 </a:t>
            </a:r>
            <a:r>
              <a:rPr lang="en-US" altLang="ko-KR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 상태</a:t>
            </a:r>
            <a:endParaRPr lang="en-US" altLang="ko-KR" sz="20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빨간색 </a:t>
            </a:r>
            <a:r>
              <a:rPr lang="ko-KR" altLang="en-US" sz="20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엑스</a:t>
            </a: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긴급버튼</a:t>
            </a:r>
            <a:r>
              <a:rPr lang="en-US" altLang="ko-KR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맥박 이상</a:t>
            </a:r>
            <a:endParaRPr lang="en-US" altLang="ko-KR" sz="20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24" y="2500294"/>
            <a:ext cx="55149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144264" y="2571732"/>
            <a:ext cx="55911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86544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080363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03. </a:t>
            </a:r>
            <a:r>
              <a:rPr lang="ko-KR" altLang="en-US" sz="4200" b="1" dirty="0">
                <a:solidFill>
                  <a:srgbClr val="3F5FFF"/>
                </a:solidFill>
              </a:rPr>
              <a:t>결론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 사항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357786" y="3000360"/>
            <a:ext cx="120730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현재는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인터셉터를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이용해 세션 아이디 인증 처리만 하고 있다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대한 처리 부분 구현이 필요하다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직원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보호자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프론트에서만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 된 보호자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미승인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보호자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처리되고 있지 않음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서비스단에서의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트랜잭션 처리 필요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데이터만 쌓아서 보여주는 게 아니라 쌓인 데이터 활용 방안 모색</a:t>
            </a:r>
          </a:p>
        </p:txBody>
      </p:sp>
    </p:spTree>
    <p:extLst>
      <p:ext uri="{BB962C8B-B14F-4D97-AF65-F5344CB8AC3E}">
        <p14:creationId xmlns:p14="http://schemas.microsoft.com/office/powerpoint/2010/main" xmlns="" val="3331421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080363"/>
            <a:ext cx="44563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prstClr val="white">
                    <a:lumMod val="65000"/>
                  </a:prstClr>
                </a:solidFill>
              </a:rPr>
              <a:t>03. </a:t>
            </a:r>
            <a:r>
              <a:rPr lang="ko-KR" altLang="en-US" sz="3500" dirty="0">
                <a:solidFill>
                  <a:prstClr val="white">
                    <a:lumMod val="65000"/>
                  </a:prstClr>
                </a:solidFill>
              </a:rPr>
              <a:t>결론</a:t>
            </a:r>
            <a:endParaRPr lang="ko-KR" altLang="en-US" sz="4200" b="1" dirty="0">
              <a:solidFill>
                <a:srgbClr val="3F5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27599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3924300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357786" y="2214542"/>
            <a:ext cx="12073022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템플릿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https://www.egrappler.com/templatevamp-twitter-bootstrap-admin-template-now-available/</a:t>
            </a:r>
          </a:p>
          <a:p>
            <a:pPr>
              <a:lnSpc>
                <a:spcPct val="150000"/>
              </a:lnSpc>
            </a:pP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온습도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그래프 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2800" dirty="0">
                <a:hlinkClick r:id="rId5"/>
              </a:rPr>
              <a:t>https://github.com/haydenpark/haydenpark.github.io/tree/master/double-axes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altLang="ko-KR" sz="28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8564" y="6286508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04. </a:t>
            </a:r>
            <a:r>
              <a:rPr lang="ko-KR" altLang="en-US" sz="4200" b="1" dirty="0">
                <a:solidFill>
                  <a:srgbClr val="3F5FFF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xmlns="" val="3051684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3600" y="3908900"/>
            <a:ext cx="457421" cy="2853359"/>
            <a:chOff x="59436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456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9122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9EA132-BA0F-42A9-B0B0-7AEA103107D3}"/>
              </a:ext>
            </a:extLst>
          </p:cNvPr>
          <p:cNvSpPr txBox="1"/>
          <p:nvPr/>
        </p:nvSpPr>
        <p:spPr>
          <a:xfrm>
            <a:off x="2410070" y="3695700"/>
            <a:ext cx="3838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20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27BCCD-11CD-4958-83D6-4EE801746F59}"/>
              </a:ext>
            </a:extLst>
          </p:cNvPr>
          <p:cNvSpPr txBox="1"/>
          <p:nvPr/>
        </p:nvSpPr>
        <p:spPr>
          <a:xfrm>
            <a:off x="6200455" y="3575779"/>
            <a:ext cx="46199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B6AD05-651B-4710-B5BA-A8436C1B7DF7}"/>
              </a:ext>
            </a:extLst>
          </p:cNvPr>
          <p:cNvSpPr txBox="1"/>
          <p:nvPr/>
        </p:nvSpPr>
        <p:spPr>
          <a:xfrm>
            <a:off x="11249270" y="3991372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Flow Chart</a:t>
            </a:r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1FF08B-EEB0-49DE-B7CA-8501FA2F06CF}"/>
              </a:ext>
            </a:extLst>
          </p:cNvPr>
          <p:cNvSpPr txBox="1"/>
          <p:nvPr/>
        </p:nvSpPr>
        <p:spPr>
          <a:xfrm>
            <a:off x="11249270" y="5287516"/>
            <a:ext cx="3838330" cy="55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F106A5-E82F-4B57-B135-DCEC6C5AF9A0}"/>
              </a:ext>
            </a:extLst>
          </p:cNvPr>
          <p:cNvSpPr txBox="1"/>
          <p:nvPr/>
        </p:nvSpPr>
        <p:spPr>
          <a:xfrm>
            <a:off x="11249270" y="4639444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970E92-9F6B-4BE8-9908-A81ADD0B1527}"/>
              </a:ext>
            </a:extLst>
          </p:cNvPr>
          <p:cNvSpPr txBox="1"/>
          <p:nvPr/>
        </p:nvSpPr>
        <p:spPr>
          <a:xfrm>
            <a:off x="11244234" y="5957653"/>
            <a:ext cx="3838330" cy="55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3968092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Flow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E732A4-525C-4AE0-BE7B-C2924E181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82784" y="2404374"/>
            <a:ext cx="1842187" cy="176379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518968A8-D00D-4BCD-9EAA-7FDAFDE4E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09116" y="8648700"/>
            <a:ext cx="1560001" cy="1493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836A1B-4905-4310-AA47-79045A739683}"/>
              </a:ext>
            </a:extLst>
          </p:cNvPr>
          <p:cNvSpPr txBox="1"/>
          <p:nvPr/>
        </p:nvSpPr>
        <p:spPr>
          <a:xfrm>
            <a:off x="14110771" y="7135475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59D8A7-8754-43C4-BF3A-4CD4391CA0D1}"/>
              </a:ext>
            </a:extLst>
          </p:cNvPr>
          <p:cNvSpPr txBox="1"/>
          <p:nvPr/>
        </p:nvSpPr>
        <p:spPr>
          <a:xfrm>
            <a:off x="8319571" y="7135475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CA3D97E-534C-4873-A720-71D4AA331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83847" y="5523945"/>
            <a:ext cx="1679523" cy="20855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96444572-923C-480B-830B-3BAC4811F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54836" y="5553528"/>
            <a:ext cx="1813335" cy="2044200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8D093EA2-300E-4FDF-9361-28108CE296D7}"/>
              </a:ext>
            </a:extLst>
          </p:cNvPr>
          <p:cNvSpPr/>
          <p:nvPr/>
        </p:nvSpPr>
        <p:spPr>
          <a:xfrm flipV="1">
            <a:off x="11380190" y="6332779"/>
            <a:ext cx="2320553" cy="476474"/>
          </a:xfrm>
          <a:prstGeom prst="rightArrow">
            <a:avLst>
              <a:gd name="adj1" fmla="val 50000"/>
              <a:gd name="adj2" fmla="val 6689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xmlns="" id="{591500DF-26DE-44A1-9604-053FF92665D1}"/>
              </a:ext>
            </a:extLst>
          </p:cNvPr>
          <p:cNvSpPr/>
          <p:nvPr/>
        </p:nvSpPr>
        <p:spPr>
          <a:xfrm rot="18294046" flipV="1">
            <a:off x="9657048" y="4240982"/>
            <a:ext cx="2039269" cy="472052"/>
          </a:xfrm>
          <a:prstGeom prst="rightArrow">
            <a:avLst>
              <a:gd name="adj1" fmla="val 50000"/>
              <a:gd name="adj2" fmla="val 6689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xmlns="" id="{66A41C70-1909-432D-AF13-36F8FF384A91}"/>
              </a:ext>
            </a:extLst>
          </p:cNvPr>
          <p:cNvSpPr/>
          <p:nvPr/>
        </p:nvSpPr>
        <p:spPr>
          <a:xfrm rot="16200000">
            <a:off x="9243726" y="7974617"/>
            <a:ext cx="896306" cy="263273"/>
          </a:xfrm>
          <a:prstGeom prst="rightArrow">
            <a:avLst>
              <a:gd name="adj1" fmla="val 50000"/>
              <a:gd name="adj2" fmla="val 818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xmlns="" id="{53D82A35-B163-45F4-AC1C-3CC2F84E41D1}"/>
              </a:ext>
            </a:extLst>
          </p:cNvPr>
          <p:cNvSpPr/>
          <p:nvPr/>
        </p:nvSpPr>
        <p:spPr>
          <a:xfrm rot="7355109" flipV="1">
            <a:off x="10085282" y="4589736"/>
            <a:ext cx="2039269" cy="472052"/>
          </a:xfrm>
          <a:prstGeom prst="rightArrow">
            <a:avLst>
              <a:gd name="adj1" fmla="val 50000"/>
              <a:gd name="adj2" fmla="val 6689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xmlns="" id="{61EF3827-A6A7-4528-A5EC-61EEA2CEC159}"/>
              </a:ext>
            </a:extLst>
          </p:cNvPr>
          <p:cNvSpPr/>
          <p:nvPr/>
        </p:nvSpPr>
        <p:spPr>
          <a:xfrm rot="3283751" flipV="1">
            <a:off x="12890752" y="4589736"/>
            <a:ext cx="2039269" cy="472052"/>
          </a:xfrm>
          <a:prstGeom prst="rightArrow">
            <a:avLst>
              <a:gd name="adj1" fmla="val 50000"/>
              <a:gd name="adj2" fmla="val 6689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xmlns="" id="{BB2FA55B-1CE2-4D31-82D3-E5CD398AA031}"/>
              </a:ext>
            </a:extLst>
          </p:cNvPr>
          <p:cNvSpPr/>
          <p:nvPr/>
        </p:nvSpPr>
        <p:spPr>
          <a:xfrm rot="14081668" flipV="1">
            <a:off x="13267827" y="4260941"/>
            <a:ext cx="2039269" cy="472052"/>
          </a:xfrm>
          <a:prstGeom prst="rightArrow">
            <a:avLst>
              <a:gd name="adj1" fmla="val 50000"/>
              <a:gd name="adj2" fmla="val 66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5D8BA52-61B5-43AF-A663-461B08672D96}"/>
              </a:ext>
            </a:extLst>
          </p:cNvPr>
          <p:cNvSpPr txBox="1"/>
          <p:nvPr/>
        </p:nvSpPr>
        <p:spPr>
          <a:xfrm>
            <a:off x="8207896" y="4056846"/>
            <a:ext cx="2312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 &amp; Data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13EF12C-E97C-464A-8C0B-1AF8F2366910}"/>
              </a:ext>
            </a:extLst>
          </p:cNvPr>
          <p:cNvSpPr txBox="1"/>
          <p:nvPr/>
        </p:nvSpPr>
        <p:spPr>
          <a:xfrm>
            <a:off x="10787340" y="4903969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BBA18B1-A6ED-4473-8544-60A44BB32124}"/>
              </a:ext>
            </a:extLst>
          </p:cNvPr>
          <p:cNvSpPr txBox="1"/>
          <p:nvPr/>
        </p:nvSpPr>
        <p:spPr>
          <a:xfrm>
            <a:off x="11735803" y="5912542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1FE3E8D-44C7-4048-83C9-AAABC85328F1}"/>
              </a:ext>
            </a:extLst>
          </p:cNvPr>
          <p:cNvSpPr txBox="1"/>
          <p:nvPr/>
        </p:nvSpPr>
        <p:spPr>
          <a:xfrm>
            <a:off x="14235400" y="4133790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085A0EB9-6D94-45DF-B446-6AF8AC0B5D7C}"/>
              </a:ext>
            </a:extLst>
          </p:cNvPr>
          <p:cNvSpPr txBox="1"/>
          <p:nvPr/>
        </p:nvSpPr>
        <p:spPr>
          <a:xfrm>
            <a:off x="12642916" y="4914900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xmlns="" id="{0D2ABA6C-DFFB-41E2-A1DA-6F25F7C15B24}"/>
              </a:ext>
            </a:extLst>
          </p:cNvPr>
          <p:cNvSpPr/>
          <p:nvPr/>
        </p:nvSpPr>
        <p:spPr>
          <a:xfrm rot="16200000">
            <a:off x="14861055" y="7974617"/>
            <a:ext cx="896306" cy="263273"/>
          </a:xfrm>
          <a:prstGeom prst="rightArrow">
            <a:avLst>
              <a:gd name="adj1" fmla="val 50000"/>
              <a:gd name="adj2" fmla="val 818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F7843DB-CCCA-42F5-A656-220B626B95F8}"/>
              </a:ext>
            </a:extLst>
          </p:cNvPr>
          <p:cNvSpPr txBox="1"/>
          <p:nvPr/>
        </p:nvSpPr>
        <p:spPr>
          <a:xfrm>
            <a:off x="9607255" y="8001024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A45488D-3670-46E7-A38C-4684DE4BD216}"/>
              </a:ext>
            </a:extLst>
          </p:cNvPr>
          <p:cNvSpPr txBox="1"/>
          <p:nvPr/>
        </p:nvSpPr>
        <p:spPr>
          <a:xfrm>
            <a:off x="15226759" y="7998667"/>
            <a:ext cx="1303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</a:t>
            </a:r>
            <a:endParaRPr lang="ko-KR" altLang="en-US" sz="2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EA9CD18-8A81-4420-BAC9-4B2D2849A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1564" y="6101596"/>
            <a:ext cx="2019104" cy="2281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3C805F-652E-4572-8418-1A433C22F3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8023" y="3816653"/>
            <a:ext cx="2135460" cy="22849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52767DF-01B6-416A-BF03-6822DF694E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31480" y="8671892"/>
            <a:ext cx="1159543" cy="14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0551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6E341B67-A0D5-410A-99AE-51968B53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44473" y="2993795"/>
            <a:ext cx="2937472" cy="60381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01. </a:t>
            </a:r>
            <a:r>
              <a:rPr lang="en-US" altLang="ko-KR" sz="4200" b="1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endParaRPr lang="ko-KR" altLang="en-US" sz="4200" b="1" dirty="0">
              <a:solidFill>
                <a:srgbClr val="3F5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Push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41315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Data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10200" y="2363603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5A44C-932C-4C0E-ABE8-7AC0EA2B70C4}"/>
              </a:ext>
            </a:extLst>
          </p:cNvPr>
          <p:cNvSpPr txBox="1"/>
          <p:nvPr/>
        </p:nvSpPr>
        <p:spPr>
          <a:xfrm>
            <a:off x="12240344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A66BC4F3-6FB9-4297-AA1B-014CE7259D4D}"/>
              </a:ext>
            </a:extLst>
          </p:cNvPr>
          <p:cNvSpPr/>
          <p:nvPr/>
        </p:nvSpPr>
        <p:spPr>
          <a:xfrm>
            <a:off x="10558749" y="5198358"/>
            <a:ext cx="1557051" cy="6309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28CF3F-A2AE-4B1C-818E-F395F33BF6D6}"/>
              </a:ext>
            </a:extLst>
          </p:cNvPr>
          <p:cNvSpPr txBox="1"/>
          <p:nvPr/>
        </p:nvSpPr>
        <p:spPr>
          <a:xfrm>
            <a:off x="5327576" y="9014509"/>
            <a:ext cx="5216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RESTful API</a:t>
            </a:r>
          </a:p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(retrofit)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E732A4-525C-4AE0-BE7B-C2924E181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8349" y="9018348"/>
            <a:ext cx="1253231" cy="1199902"/>
          </a:xfrm>
          <a:prstGeom prst="rect">
            <a:avLst/>
          </a:prstGeom>
        </p:spPr>
      </p:pic>
      <p:sp>
        <p:nvSpPr>
          <p:cNvPr id="37" name="화살표: 굽음 36">
            <a:extLst>
              <a:ext uri="{FF2B5EF4-FFF2-40B4-BE49-F238E27FC236}">
                <a16:creationId xmlns:a16="http://schemas.microsoft.com/office/drawing/2014/main" xmlns="" id="{7495833B-C0F9-41C7-8995-354A86EA7012}"/>
              </a:ext>
            </a:extLst>
          </p:cNvPr>
          <p:cNvSpPr/>
          <p:nvPr/>
        </p:nvSpPr>
        <p:spPr>
          <a:xfrm rot="9135707">
            <a:off x="6087511" y="8871690"/>
            <a:ext cx="644805" cy="469255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굽음 37">
            <a:extLst>
              <a:ext uri="{FF2B5EF4-FFF2-40B4-BE49-F238E27FC236}">
                <a16:creationId xmlns:a16="http://schemas.microsoft.com/office/drawing/2014/main" xmlns="" id="{364EE136-8859-443C-9176-FCDE37491237}"/>
              </a:ext>
            </a:extLst>
          </p:cNvPr>
          <p:cNvSpPr/>
          <p:nvPr/>
        </p:nvSpPr>
        <p:spPr>
          <a:xfrm rot="20171936">
            <a:off x="5036303" y="8294895"/>
            <a:ext cx="734107" cy="495507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518968A8-D00D-4BCD-9EAA-7FDAFDE4EA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39228" y="8984157"/>
            <a:ext cx="1253232" cy="11999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236E530-0C3B-4906-8E19-6BCCFB1F21F6}"/>
              </a:ext>
            </a:extLst>
          </p:cNvPr>
          <p:cNvSpPr txBox="1"/>
          <p:nvPr/>
        </p:nvSpPr>
        <p:spPr>
          <a:xfrm>
            <a:off x="12352300" y="945021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D9E026F-E4AB-46E5-9420-141692CAB1FC}"/>
              </a:ext>
            </a:extLst>
          </p:cNvPr>
          <p:cNvSpPr txBox="1"/>
          <p:nvPr/>
        </p:nvSpPr>
        <p:spPr>
          <a:xfrm>
            <a:off x="12080764" y="9258300"/>
            <a:ext cx="521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Maps SDK for Android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20042FF-7602-4556-8B5B-661DEF03DDCF}"/>
              </a:ext>
            </a:extLst>
          </p:cNvPr>
          <p:cNvSpPr txBox="1"/>
          <p:nvPr/>
        </p:nvSpPr>
        <p:spPr>
          <a:xfrm>
            <a:off x="5562600" y="925830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Rasp Streaming URL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731D2C9-2C78-4E4D-9058-FCF3C0CFC9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18561" y="3002302"/>
            <a:ext cx="2933333" cy="6029630"/>
          </a:xfrm>
          <a:prstGeom prst="rect">
            <a:avLst/>
          </a:prstGeom>
        </p:spPr>
      </p:pic>
      <p:sp>
        <p:nvSpPr>
          <p:cNvPr id="40" name="화살표: 굽음 39">
            <a:extLst>
              <a:ext uri="{FF2B5EF4-FFF2-40B4-BE49-F238E27FC236}">
                <a16:creationId xmlns:a16="http://schemas.microsoft.com/office/drawing/2014/main" xmlns="" id="{C5D11ED6-C9C0-491B-9152-3C59563C728B}"/>
              </a:ext>
            </a:extLst>
          </p:cNvPr>
          <p:cNvSpPr/>
          <p:nvPr/>
        </p:nvSpPr>
        <p:spPr>
          <a:xfrm rot="9135707">
            <a:off x="13651565" y="9005099"/>
            <a:ext cx="644805" cy="469255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3F5FFF"/>
          </a:solidFill>
          <a:ln>
            <a:solidFill>
              <a:srgbClr val="3F5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굽음 41">
            <a:extLst>
              <a:ext uri="{FF2B5EF4-FFF2-40B4-BE49-F238E27FC236}">
                <a16:creationId xmlns:a16="http://schemas.microsoft.com/office/drawing/2014/main" xmlns="" id="{6C28E3B8-FCC6-43C4-A16F-7BA5FE36175E}"/>
              </a:ext>
            </a:extLst>
          </p:cNvPr>
          <p:cNvSpPr/>
          <p:nvPr/>
        </p:nvSpPr>
        <p:spPr>
          <a:xfrm rot="20171936">
            <a:off x="12600357" y="8428304"/>
            <a:ext cx="734107" cy="495507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3F5FFF"/>
          </a:solidFill>
          <a:ln>
            <a:solidFill>
              <a:srgbClr val="3F5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B098F8C-D82E-47CC-B4ED-0DB7DCE689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7648" y="3005364"/>
            <a:ext cx="2933334" cy="60408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B360F0F-5A9C-48FB-A345-9312F7298C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32348" y="2963750"/>
            <a:ext cx="2941610" cy="604664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D910014-D59E-4F95-9499-F98C42FE7DC0}"/>
              </a:ext>
            </a:extLst>
          </p:cNvPr>
          <p:cNvSpPr txBox="1"/>
          <p:nvPr/>
        </p:nvSpPr>
        <p:spPr>
          <a:xfrm>
            <a:off x="13386694" y="8274069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FCC1380-86E6-4DA4-904C-5308D05B0627}"/>
              </a:ext>
            </a:extLst>
          </p:cNvPr>
          <p:cNvSpPr txBox="1"/>
          <p:nvPr/>
        </p:nvSpPr>
        <p:spPr>
          <a:xfrm>
            <a:off x="11845787" y="7730525"/>
            <a:ext cx="29333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 IoT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4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98 0.20586 L -8.33333E-7 1.85185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02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2 0.22161 L -3.75E-6 -4.44444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" y="-1108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0.2875 -0.5222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26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1 0.00154 L -0.06649 -0.5736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" y="-2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4" grpId="0" animBg="1"/>
      <p:bldP spid="5" grpId="0"/>
      <p:bldP spid="37" grpId="0" animBg="1"/>
      <p:bldP spid="38" grpId="0" animBg="1"/>
      <p:bldP spid="49" grpId="0"/>
      <p:bldP spid="52" grpId="0"/>
      <p:bldP spid="54" grpId="0"/>
      <p:bldP spid="40" grpId="0" animBg="1"/>
      <p:bldP spid="42" grpId="0" animBg="1"/>
      <p:bldP spid="46" grpId="0"/>
      <p:bldP spid="46" grpId="1"/>
      <p:bldP spid="36" grpId="0"/>
      <p:bldP spid="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00068" y="928658"/>
            <a:ext cx="1614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itchFamily="50" charset="-127"/>
                <a:ea typeface="나눔스퀘어_ac Bold" pitchFamily="50" charset="-127"/>
              </a:rPr>
              <a:t>전체 시스템 구성도</a:t>
            </a:r>
          </a:p>
        </p:txBody>
      </p:sp>
      <p:pic>
        <p:nvPicPr>
          <p:cNvPr id="9" name="Picture 2" descr="C:\Users\BIT\Documents\흐름도_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48" y="2500294"/>
            <a:ext cx="14716228" cy="73581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4023836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en-US" altLang="ko-KR" sz="4200" b="1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endParaRPr lang="ko-KR" altLang="en-US" sz="4200" b="1" dirty="0">
              <a:solidFill>
                <a:srgbClr val="3F5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Push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9123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UI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4191000" y="2353862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Band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5A44C-932C-4C0E-ABE8-7AC0EA2B70C4}"/>
              </a:ext>
            </a:extLst>
          </p:cNvPr>
          <p:cNvSpPr txBox="1"/>
          <p:nvPr/>
        </p:nvSpPr>
        <p:spPr>
          <a:xfrm>
            <a:off x="8763000" y="232410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EBBA02-10A8-4CAF-B358-422EE7D90B17}"/>
              </a:ext>
            </a:extLst>
          </p:cNvPr>
          <p:cNvSpPr txBox="1"/>
          <p:nvPr/>
        </p:nvSpPr>
        <p:spPr>
          <a:xfrm>
            <a:off x="5105400" y="6960607"/>
            <a:ext cx="4191078" cy="163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State Pulse Steps Latitude Longitude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F899A7-67FC-4ED5-999A-650B34F5A057}"/>
              </a:ext>
            </a:extLst>
          </p:cNvPr>
          <p:cNvSpPr txBox="1"/>
          <p:nvPr/>
        </p:nvSpPr>
        <p:spPr>
          <a:xfrm>
            <a:off x="10287000" y="7368967"/>
            <a:ext cx="2752381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en-US" altLang="ko-KR" sz="3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ekey</a:t>
            </a: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kcal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DA7958C2-DEEC-4032-9DCA-EB4A7C613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76267" y="3706000"/>
            <a:ext cx="2310180" cy="28686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6C466701-3932-4585-9197-6456A602BC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153" y="3928396"/>
            <a:ext cx="2462909" cy="23581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DA180D9-DDE7-490C-8072-5B1CF30567AC}"/>
              </a:ext>
            </a:extLst>
          </p:cNvPr>
          <p:cNvSpPr txBox="1"/>
          <p:nvPr/>
        </p:nvSpPr>
        <p:spPr>
          <a:xfrm>
            <a:off x="13182600" y="2324100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35520E7-9A44-471F-B51B-5F99D9CEFF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08130" y="4023836"/>
            <a:ext cx="2709230" cy="259394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874A458F-C04E-4488-BE9D-C46DC8C0FEC9}"/>
              </a:ext>
            </a:extLst>
          </p:cNvPr>
          <p:cNvSpPr/>
          <p:nvPr/>
        </p:nvSpPr>
        <p:spPr>
          <a:xfrm>
            <a:off x="12987711" y="4750740"/>
            <a:ext cx="1557051" cy="6309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xmlns="" id="{CF90ACB4-03DA-4305-8520-FCEF08677034}"/>
              </a:ext>
            </a:extLst>
          </p:cNvPr>
          <p:cNvSpPr/>
          <p:nvPr/>
        </p:nvSpPr>
        <p:spPr>
          <a:xfrm>
            <a:off x="8517952" y="4724540"/>
            <a:ext cx="1557051" cy="6309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27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166836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03. </a:t>
            </a:r>
            <a:r>
              <a:rPr lang="en-US" altLang="ko-KR" sz="4200" b="1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4200" b="1" dirty="0">
              <a:solidFill>
                <a:srgbClr val="3F5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4076700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Data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9123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UI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76300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81E8E6-8ACD-4B47-A4F7-835F16E10E13}"/>
              </a:ext>
            </a:extLst>
          </p:cNvPr>
          <p:cNvSpPr txBox="1"/>
          <p:nvPr/>
        </p:nvSpPr>
        <p:spPr>
          <a:xfrm>
            <a:off x="5727564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0150C6-80B3-49EC-9855-5D165EC4E01A}"/>
              </a:ext>
            </a:extLst>
          </p:cNvPr>
          <p:cNvSpPr txBox="1"/>
          <p:nvPr/>
        </p:nvSpPr>
        <p:spPr>
          <a:xfrm>
            <a:off x="12614164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Foreground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DDF266-7C9D-4199-A898-2C8C7E2C4DF6}"/>
              </a:ext>
            </a:extLst>
          </p:cNvPr>
          <p:cNvSpPr txBox="1"/>
          <p:nvPr/>
        </p:nvSpPr>
        <p:spPr>
          <a:xfrm>
            <a:off x="8534400" y="1616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 심박수 초과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816609FE-C493-4F6D-90CD-318C7DACD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2322" y="7692025"/>
            <a:ext cx="2867025" cy="18002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2F54646-8C33-447E-9596-D54A14E084E1}"/>
              </a:ext>
            </a:extLst>
          </p:cNvPr>
          <p:cNvSpPr txBox="1"/>
          <p:nvPr/>
        </p:nvSpPr>
        <p:spPr>
          <a:xfrm>
            <a:off x="10363200" y="9273967"/>
            <a:ext cx="2752381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Volley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20D4DE-B7CF-4066-9E50-4A6D7A7ABB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1384" y="2960732"/>
            <a:ext cx="3228099" cy="66355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DE17E5-8CD0-46E6-A41A-AFEA01E0F3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08496" y="2960732"/>
            <a:ext cx="3228099" cy="66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014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5166836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03. </a:t>
            </a:r>
            <a:r>
              <a:rPr lang="en-US" altLang="ko-KR" sz="4200" b="1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4200" b="1" dirty="0">
              <a:solidFill>
                <a:srgbClr val="3F5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4076700"/>
            <a:ext cx="41715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Data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9123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UI</a:t>
            </a:r>
            <a:endParaRPr lang="ko-KR" altLang="en-US" sz="3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78731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Push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81E8E6-8ACD-4B47-A4F7-835F16E10E13}"/>
              </a:ext>
            </a:extLst>
          </p:cNvPr>
          <p:cNvSpPr txBox="1"/>
          <p:nvPr/>
        </p:nvSpPr>
        <p:spPr>
          <a:xfrm>
            <a:off x="5727564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0150C6-80B3-49EC-9855-5D165EC4E01A}"/>
              </a:ext>
            </a:extLst>
          </p:cNvPr>
          <p:cNvSpPr txBox="1"/>
          <p:nvPr/>
        </p:nvSpPr>
        <p:spPr>
          <a:xfrm>
            <a:off x="12611100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DDF266-7C9D-4199-A898-2C8C7E2C4DF6}"/>
              </a:ext>
            </a:extLst>
          </p:cNvPr>
          <p:cNvSpPr txBox="1"/>
          <p:nvPr/>
        </p:nvSpPr>
        <p:spPr>
          <a:xfrm>
            <a:off x="5471592" y="953598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119 Dial &amp; SMS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7A0248D-3DDC-474C-A343-672802F81FF7}"/>
              </a:ext>
            </a:extLst>
          </p:cNvPr>
          <p:cNvSpPr txBox="1"/>
          <p:nvPr/>
        </p:nvSpPr>
        <p:spPr>
          <a:xfrm>
            <a:off x="8534400" y="1616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긴급버튼 클릭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F280E9-A1CC-4799-852C-840EA28D7312}"/>
              </a:ext>
            </a:extLst>
          </p:cNvPr>
          <p:cNvSpPr txBox="1"/>
          <p:nvPr/>
        </p:nvSpPr>
        <p:spPr>
          <a:xfrm>
            <a:off x="12672392" y="9550454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Notification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0CCB0C7-DDC1-43B5-8063-3AC0F53EC5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5728" y="2960732"/>
            <a:ext cx="3215663" cy="6609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4B878B6-713C-4C9B-84EB-0CCDDF2F8B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61185" y="2955228"/>
            <a:ext cx="3215663" cy="6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0385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01. </a:t>
            </a:r>
            <a:r>
              <a:rPr lang="en-US" altLang="ko-KR" sz="4200" b="1" dirty="0">
                <a:solidFill>
                  <a:srgbClr val="3F5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endParaRPr lang="ko-KR" altLang="en-US" sz="4200" b="1" dirty="0">
              <a:solidFill>
                <a:srgbClr val="3F5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70378" y="86331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E780FF3-9642-4E71-B498-7D107EC3D8F5}"/>
              </a:ext>
            </a:extLst>
          </p:cNvPr>
          <p:cNvSpPr txBox="1"/>
          <p:nvPr/>
        </p:nvSpPr>
        <p:spPr>
          <a:xfrm>
            <a:off x="5448880" y="2356674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5A44C-932C-4C0E-ABE8-7AC0EA2B70C4}"/>
              </a:ext>
            </a:extLst>
          </p:cNvPr>
          <p:cNvSpPr txBox="1"/>
          <p:nvPr/>
        </p:nvSpPr>
        <p:spPr>
          <a:xfrm>
            <a:off x="12537964" y="2378958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E732A4-525C-4AE0-BE7B-C2924E181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63" y="8908609"/>
            <a:ext cx="1253231" cy="1199902"/>
          </a:xfrm>
          <a:prstGeom prst="rect">
            <a:avLst/>
          </a:prstGeom>
        </p:spPr>
      </p:pic>
      <p:sp>
        <p:nvSpPr>
          <p:cNvPr id="37" name="화살표: 굽음 36">
            <a:extLst>
              <a:ext uri="{FF2B5EF4-FFF2-40B4-BE49-F238E27FC236}">
                <a16:creationId xmlns:a16="http://schemas.microsoft.com/office/drawing/2014/main" xmlns="" id="{7495833B-C0F9-41C7-8995-354A86EA7012}"/>
              </a:ext>
            </a:extLst>
          </p:cNvPr>
          <p:cNvSpPr/>
          <p:nvPr/>
        </p:nvSpPr>
        <p:spPr>
          <a:xfrm rot="7120304">
            <a:off x="11657484" y="8460487"/>
            <a:ext cx="1138389" cy="776999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굽음 37">
            <a:extLst>
              <a:ext uri="{FF2B5EF4-FFF2-40B4-BE49-F238E27FC236}">
                <a16:creationId xmlns:a16="http://schemas.microsoft.com/office/drawing/2014/main" xmlns="" id="{364EE136-8859-443C-9176-FCDE37491237}"/>
              </a:ext>
            </a:extLst>
          </p:cNvPr>
          <p:cNvSpPr/>
          <p:nvPr/>
        </p:nvSpPr>
        <p:spPr>
          <a:xfrm rot="17363523">
            <a:off x="9614607" y="8395253"/>
            <a:ext cx="1138389" cy="776999"/>
          </a:xfrm>
          <a:prstGeom prst="bentArrow">
            <a:avLst>
              <a:gd name="adj1" fmla="val 18576"/>
              <a:gd name="adj2" fmla="val 25135"/>
              <a:gd name="adj3" fmla="val 22985"/>
              <a:gd name="adj4" fmla="val 9385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A31230-67A4-4750-9C6E-DC0B9BC8C27F}"/>
              </a:ext>
            </a:extLst>
          </p:cNvPr>
          <p:cNvSpPr txBox="1"/>
          <p:nvPr/>
        </p:nvSpPr>
        <p:spPr>
          <a:xfrm>
            <a:off x="12574940" y="2383777"/>
            <a:ext cx="521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정보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8A341AB8-C68A-4000-A9BC-20DE0E4780B2}"/>
              </a:ext>
            </a:extLst>
          </p:cNvPr>
          <p:cNvSpPr/>
          <p:nvPr/>
        </p:nvSpPr>
        <p:spPr>
          <a:xfrm>
            <a:off x="10546552" y="5223170"/>
            <a:ext cx="1557051" cy="6309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961A42A-E8FF-4765-A16E-E40AB8AD7A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1646" y="2930385"/>
            <a:ext cx="3230426" cy="6640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B0A3D03-6349-4104-9A77-4D06231AC0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61184" y="2952028"/>
            <a:ext cx="3215664" cy="6609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28CF3F-A2AE-4B1C-818E-F395F33BF6D6}"/>
              </a:ext>
            </a:extLst>
          </p:cNvPr>
          <p:cNvSpPr txBox="1"/>
          <p:nvPr/>
        </p:nvSpPr>
        <p:spPr>
          <a:xfrm>
            <a:off x="10944047" y="9117449"/>
            <a:ext cx="5216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Restful API</a:t>
            </a:r>
          </a:p>
          <a:p>
            <a:pPr algn="ctr"/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(retrofit)</a:t>
            </a:r>
            <a:endParaRPr lang="ko-KR" altLang="en-US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3DD0FEE-77BA-47DC-82C8-CA6C6B932C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36531" y="2952028"/>
            <a:ext cx="3230426" cy="66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6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1.35802E-6 L -0.3839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32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38143 0.004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2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" grpId="0"/>
      <p:bldP spid="37" grpId="0" animBg="1"/>
      <p:bldP spid="38" grpId="0" animBg="1"/>
      <p:bldP spid="2" grpId="0"/>
      <p:bldP spid="25" grpId="0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보완사항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70378" y="86331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0B7F57-A1A2-42D1-BAEA-D9D91D43F311}"/>
              </a:ext>
            </a:extLst>
          </p:cNvPr>
          <p:cNvSpPr txBox="1"/>
          <p:nvPr/>
        </p:nvSpPr>
        <p:spPr>
          <a:xfrm>
            <a:off x="5902426" y="2407196"/>
            <a:ext cx="4393986" cy="16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시각화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3600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MPAndroidChart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E87ACE2-7D16-4E50-823F-38C973FE9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5277" y="4279404"/>
            <a:ext cx="3341648" cy="5516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6AFDBE-4872-4E86-9ECE-03493E957012}"/>
              </a:ext>
            </a:extLst>
          </p:cNvPr>
          <p:cNvSpPr txBox="1"/>
          <p:nvPr/>
        </p:nvSpPr>
        <p:spPr>
          <a:xfrm>
            <a:off x="11950814" y="2407196"/>
            <a:ext cx="4393986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</a:t>
            </a:r>
            <a:r>
              <a:rPr lang="en-US" altLang="ko-KR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3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2F0C222-7FE5-49A5-88B6-04A5242A0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50814" y="3701590"/>
            <a:ext cx="4044705" cy="21602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66272F8-625E-42CA-99BC-C01CCA7FBBC8}"/>
              </a:ext>
            </a:extLst>
          </p:cNvPr>
          <p:cNvSpPr txBox="1"/>
          <p:nvPr/>
        </p:nvSpPr>
        <p:spPr>
          <a:xfrm>
            <a:off x="13291945" y="8686301"/>
            <a:ext cx="139667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도난 경보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96EDEB6-3032-4AFD-ACFE-974010B1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8336" y="7447757"/>
            <a:ext cx="935578" cy="1163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E9E6F23-2976-4632-A049-DC1EDE4979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9064" y="7447756"/>
            <a:ext cx="939947" cy="11671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99DB900-CEBB-42ED-BF74-641F368B9432}"/>
              </a:ext>
            </a:extLst>
          </p:cNvPr>
          <p:cNvSpPr txBox="1"/>
          <p:nvPr/>
        </p:nvSpPr>
        <p:spPr>
          <a:xfrm>
            <a:off x="13005109" y="5935588"/>
            <a:ext cx="197034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빅데이터 활용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340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26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27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28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000068" y="928658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42944" y="2643170"/>
            <a:ext cx="16287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8" name="그룹 1005"/>
          <p:cNvGrpSpPr/>
          <p:nvPr/>
        </p:nvGrpSpPr>
        <p:grpSpPr>
          <a:xfrm>
            <a:off x="2071638" y="2643170"/>
            <a:ext cx="14287600" cy="6429420"/>
            <a:chOff x="3214646" y="4786310"/>
            <a:chExt cx="11736232" cy="3420621"/>
          </a:xfrm>
        </p:grpSpPr>
        <p:pic>
          <p:nvPicPr>
            <p:cNvPr id="1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4646" y="4786310"/>
              <a:ext cx="11736232" cy="342062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571968" y="3857616"/>
            <a:ext cx="10644262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spc="300" dirty="0" err="1">
                <a:latin typeface="나눔스퀘어_ac Bold" pitchFamily="50" charset="-127"/>
                <a:ea typeface="나눔스퀘어_ac Bold" pitchFamily="50" charset="-127"/>
              </a:rPr>
              <a:t>고독사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 사전 방지 및 치매환자 이상행동 즉각 대응</a:t>
            </a:r>
            <a:endParaRPr lang="en-US" altLang="ko-KR" sz="3500" spc="300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5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4580" y="3376387"/>
            <a:ext cx="1785950" cy="1981427"/>
          </a:xfrm>
          <a:prstGeom prst="rect">
            <a:avLst/>
          </a:prstGeom>
        </p:spPr>
      </p:pic>
      <p:pic>
        <p:nvPicPr>
          <p:cNvPr id="29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3142" y="5520020"/>
            <a:ext cx="1914286" cy="21238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1968" y="5649918"/>
            <a:ext cx="11144328" cy="24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손목밴드의 </a:t>
            </a:r>
            <a:r>
              <a:rPr lang="ko-KR" altLang="en-US" sz="3500" spc="300" dirty="0" err="1">
                <a:latin typeface="나눔스퀘어_ac Bold" pitchFamily="50" charset="-127"/>
                <a:ea typeface="나눔스퀘어_ac Bold" pitchFamily="50" charset="-127"/>
              </a:rPr>
              <a:t>착용성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 및 </a:t>
            </a:r>
            <a:r>
              <a:rPr lang="en-US" altLang="ko-KR" sz="3500" spc="300" dirty="0">
                <a:latin typeface="나눔스퀘어_ac Bold" pitchFamily="50" charset="-127"/>
                <a:ea typeface="나눔스퀘어_ac Bold" pitchFamily="50" charset="-127"/>
              </a:rPr>
              <a:t>sensing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개선</a:t>
            </a:r>
            <a:r>
              <a:rPr lang="en-US" altLang="ko-KR" sz="3500" spc="300" dirty="0"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3500" spc="300" dirty="0" err="1">
                <a:latin typeface="나눔스퀘어_ac Bold" pitchFamily="50" charset="-127"/>
                <a:ea typeface="나눔스퀘어_ac Bold" pitchFamily="50" charset="-127"/>
              </a:rPr>
              <a:t>IoT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기기의 기능 확대 수집</a:t>
            </a:r>
            <a:r>
              <a:rPr lang="en-US" altLang="ko-KR" sz="3500" spc="300" dirty="0"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 데이터 분석을 통한 다양한 사고 조기 예측</a:t>
            </a:r>
            <a:r>
              <a:rPr lang="en-US" altLang="ko-KR" sz="3500" spc="300" dirty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spc="300" dirty="0">
                <a:latin typeface="나눔스퀘어_ac Bold" pitchFamily="50" charset="-127"/>
                <a:ea typeface="나눔스퀘어_ac Bold" pitchFamily="50" charset="-127"/>
              </a:rPr>
              <a:t>예방 및 복지 사각지대 완화</a:t>
            </a:r>
            <a:endParaRPr lang="en-US" altLang="ko-KR" sz="3500" spc="300" dirty="0"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060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00068" y="928658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630" y="3857616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914201"/>
            <a:ext cx="13609524" cy="5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1000068" y="2285980"/>
            <a:ext cx="16200000" cy="43148"/>
            <a:chOff x="5378219" y="2356674"/>
            <a:chExt cx="12450332" cy="43148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980192" y="568960"/>
            <a:ext cx="16199999" cy="282112"/>
            <a:chOff x="5358343" y="639654"/>
            <a:chExt cx="11268347" cy="282112"/>
          </a:xfrm>
        </p:grpSpPr>
        <p:pic>
          <p:nvPicPr>
            <p:cNvPr id="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1268347" cy="2821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00068" y="928658"/>
            <a:ext cx="16144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맡은 역할 및 기술 소개  </a:t>
            </a:r>
          </a:p>
          <a:p>
            <a:endParaRPr lang="ko-KR" altLang="en-US" sz="7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1001"/>
          <p:cNvGrpSpPr/>
          <p:nvPr/>
        </p:nvGrpSpPr>
        <p:grpSpPr>
          <a:xfrm>
            <a:off x="2285954" y="4286244"/>
            <a:ext cx="1800000" cy="313458"/>
            <a:chOff x="2522541" y="3605104"/>
            <a:chExt cx="3826087" cy="313458"/>
          </a:xfrm>
        </p:grpSpPr>
        <p:pic>
          <p:nvPicPr>
            <p:cNvPr id="10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1" name="그룹 1001"/>
          <p:cNvGrpSpPr/>
          <p:nvPr/>
        </p:nvGrpSpPr>
        <p:grpSpPr>
          <a:xfrm>
            <a:off x="6143606" y="4286244"/>
            <a:ext cx="1800000" cy="313458"/>
            <a:chOff x="2522541" y="3605104"/>
            <a:chExt cx="3826087" cy="313458"/>
          </a:xfrm>
        </p:grpSpPr>
        <p:pic>
          <p:nvPicPr>
            <p:cNvPr id="12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3" name="그룹 1001"/>
          <p:cNvGrpSpPr/>
          <p:nvPr/>
        </p:nvGrpSpPr>
        <p:grpSpPr>
          <a:xfrm>
            <a:off x="10144134" y="4286244"/>
            <a:ext cx="1800000" cy="313458"/>
            <a:chOff x="2522541" y="3605104"/>
            <a:chExt cx="3826087" cy="313458"/>
          </a:xfrm>
        </p:grpSpPr>
        <p:pic>
          <p:nvPicPr>
            <p:cNvPr id="14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5" name="그룹 1001"/>
          <p:cNvGrpSpPr/>
          <p:nvPr/>
        </p:nvGrpSpPr>
        <p:grpSpPr>
          <a:xfrm>
            <a:off x="14001786" y="4286244"/>
            <a:ext cx="1800000" cy="313458"/>
            <a:chOff x="2522541" y="3605104"/>
            <a:chExt cx="3826087" cy="313458"/>
          </a:xfrm>
        </p:grpSpPr>
        <p:pic>
          <p:nvPicPr>
            <p:cNvPr id="16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5950541"/>
              </p:ext>
            </p:extLst>
          </p:nvPr>
        </p:nvGraphicFramePr>
        <p:xfrm>
          <a:off x="1071506" y="4857748"/>
          <a:ext cx="16002116" cy="314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5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5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5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77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최현정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박주헌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박소연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임창민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65555">
                <a:tc>
                  <a:txBody>
                    <a:bodyPr/>
                    <a:lstStyle/>
                    <a:p>
                      <a:pPr algn="l" latinLnBrk="1"/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en-US" altLang="ko-KR" sz="2000" b="0" i="0" kern="1200" dirty="0" err="1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PyQt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사용한 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GUI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개발 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데이터 전송 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(MQTT</a:t>
                      </a:r>
                      <a:r>
                        <a:rPr lang="en-US" altLang="ko-KR" sz="2000" b="0" i="0" kern="1200" baseline="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&amp; FCM)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OpenCV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를 사용한 움직임 감지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ko-KR" altLang="en-US" sz="2000" b="0" i="0" kern="1200" dirty="0" err="1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구글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API :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홈 </a:t>
                      </a:r>
                      <a:r>
                        <a:rPr lang="ko-KR" altLang="en-US" sz="2000" b="0" i="0" kern="1200" dirty="0" err="1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어시스턴트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스피커 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Flask 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서버</a:t>
                      </a:r>
                      <a:r>
                        <a:rPr lang="ko-KR" altLang="en-US" sz="2000" b="0" i="0" kern="1200" baseline="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에 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영상 업데이트</a:t>
                      </a:r>
                      <a:endParaRPr lang="ko-KR" altLang="en-US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(1)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각</a:t>
                      </a:r>
                      <a:r>
                        <a:rPr lang="ko-KR" altLang="en-US" sz="2000" baseline="0" dirty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센서의 기능 구현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(2)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센서기능 통합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(3)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통합데이터 안드로이드로 전송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(4)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밴드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457200" indent="-457200" algn="l" latinLnBrk="1">
                        <a:buAutoNum type="arabicParenBoth"/>
                      </a:pPr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IoT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 센서 데이터 수집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457200" indent="-457200" algn="l" latinLnBrk="1">
                        <a:buAutoNum type="arabicParenBoth"/>
                      </a:pP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데이터 전송 및 가시화</a:t>
                      </a:r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웹페이지</a:t>
                      </a:r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arenBoth"/>
                      </a:pP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로그인 </a:t>
                      </a:r>
                      <a:r>
                        <a:rPr lang="en-US" altLang="ko-KR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&amp;</a:t>
                      </a: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 로그아웃 기능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457200" indent="-457200" algn="l" latinLnBrk="1">
                        <a:buAutoNum type="arabicParenBoth"/>
                      </a:pPr>
                      <a:r>
                        <a:rPr lang="ko-KR" altLang="en-US" sz="2000" dirty="0">
                          <a:latin typeface="나눔스퀘어_ac" pitchFamily="50" charset="-127"/>
                          <a:ea typeface="나눔스퀘어_ac" pitchFamily="50" charset="-127"/>
                        </a:rPr>
                        <a:t>간단한 일정 관리 기능</a:t>
                      </a:r>
                      <a:endParaRPr lang="en-US" altLang="ko-KR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l" latinLnBrk="1"/>
                      <a:endParaRPr lang="ko-KR" altLang="en-US" sz="200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arenBoth"/>
                      </a:pP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Bluetooth 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통신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RESTful API (Retrofit)</a:t>
                      </a: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Maps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for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Android</a:t>
                      </a:r>
                    </a:p>
                    <a:p>
                      <a:pPr marL="342900" indent="-342900" algn="l" latinLnBrk="1">
                        <a:buAutoNum type="arabicParenBoth"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FCM </a:t>
                      </a: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latin typeface="나눔스퀘어_ac" pitchFamily="50" charset="-127"/>
                          <a:ea typeface="나눔스퀘어_ac" pitchFamily="50" charset="-127"/>
                          <a:cs typeface="+mn-cs"/>
                        </a:rPr>
                        <a:t>서비스</a:t>
                      </a:r>
                      <a:endParaRPr lang="en-US" altLang="ko-KR" sz="2000" b="0" i="0" kern="1200" dirty="0">
                        <a:solidFill>
                          <a:schemeClr val="dk1"/>
                        </a:solidFill>
                        <a:latin typeface="나눔스퀘어_ac" pitchFamily="50" charset="-127"/>
                        <a:ea typeface="나눔스퀘어_ac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2285954" y="364330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6143606" y="364330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밴드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0144134" y="364330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15A619-2D5B-4386-80EB-E971D6C9E329}"/>
              </a:ext>
            </a:extLst>
          </p:cNvPr>
          <p:cNvSpPr txBox="1"/>
          <p:nvPr/>
        </p:nvSpPr>
        <p:spPr>
          <a:xfrm>
            <a:off x="14001786" y="364330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943600" y="3908900"/>
            <a:ext cx="457421" cy="2853359"/>
            <a:chOff x="59436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7456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9639122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9EA132-BA0F-42A9-B0B0-7AEA103107D3}"/>
              </a:ext>
            </a:extLst>
          </p:cNvPr>
          <p:cNvSpPr txBox="1"/>
          <p:nvPr/>
        </p:nvSpPr>
        <p:spPr>
          <a:xfrm>
            <a:off x="2410070" y="3695700"/>
            <a:ext cx="38383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20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27BCCD-11CD-4958-83D6-4EE801746F59}"/>
              </a:ext>
            </a:extLst>
          </p:cNvPr>
          <p:cNvSpPr txBox="1"/>
          <p:nvPr/>
        </p:nvSpPr>
        <p:spPr>
          <a:xfrm>
            <a:off x="6200455" y="3575779"/>
            <a:ext cx="46199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B6AD05-651B-4710-B5BA-A8436C1B7DF7}"/>
              </a:ext>
            </a:extLst>
          </p:cNvPr>
          <p:cNvSpPr txBox="1"/>
          <p:nvPr/>
        </p:nvSpPr>
        <p:spPr>
          <a:xfrm>
            <a:off x="11287140" y="4143368"/>
            <a:ext cx="5681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기기의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1FF08B-EEB0-49DE-B7CA-8501FA2F06CF}"/>
              </a:ext>
            </a:extLst>
          </p:cNvPr>
          <p:cNvSpPr txBox="1"/>
          <p:nvPr/>
        </p:nvSpPr>
        <p:spPr>
          <a:xfrm>
            <a:off x="11287140" y="4752968"/>
            <a:ext cx="5324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13188E0-AA47-4831-9A7F-A4E8E77FE045}"/>
              </a:ext>
            </a:extLst>
          </p:cNvPr>
          <p:cNvSpPr txBox="1"/>
          <p:nvPr/>
        </p:nvSpPr>
        <p:spPr>
          <a:xfrm>
            <a:off x="11287140" y="5362568"/>
            <a:ext cx="5109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구성도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BBDF48B-DAF8-4D10-84C0-8215CBFCA412}"/>
              </a:ext>
            </a:extLst>
          </p:cNvPr>
          <p:cNvSpPr txBox="1"/>
          <p:nvPr/>
        </p:nvSpPr>
        <p:spPr>
          <a:xfrm>
            <a:off x="11287140" y="5972168"/>
            <a:ext cx="3838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기능 소개 </a:t>
            </a:r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825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9147" y="6857260"/>
            <a:ext cx="2752381" cy="8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8199" y="8221766"/>
            <a:ext cx="1923810" cy="1190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기기의 역할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28575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01. </a:t>
            </a:r>
            <a:r>
              <a:rPr lang="ko-KR" altLang="en-US" sz="4200" b="1" dirty="0">
                <a:solidFill>
                  <a:srgbClr val="3F5FFF"/>
                </a:solidFill>
              </a:rPr>
              <a:t>기기의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790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41315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02.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사용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기기의 역할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6E8E2B-AC2E-46EC-A7B7-4CEF9927A021}"/>
              </a:ext>
            </a:extLst>
          </p:cNvPr>
          <p:cNvSpPr txBox="1"/>
          <p:nvPr/>
        </p:nvSpPr>
        <p:spPr>
          <a:xfrm>
            <a:off x="5500662" y="3071798"/>
            <a:ext cx="1178727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라즈베리파이를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이용하여 구현한 홈 시스템은</a:t>
            </a:r>
            <a:endParaRPr lang="en-US" altLang="ko-KR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 안의 온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습도를 전송하고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영상을 관리자에게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스트리밍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하며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늦은 시각 이상 행동을 보일 때 구간 녹화를 하여 서버에 전송한다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및 보호자가 빨리 확인 할 수 있도록 </a:t>
            </a:r>
            <a:r>
              <a:rPr lang="ko-KR" altLang="en-US" sz="2500" spc="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푸시알림도</a:t>
            </a: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날씨 정보를 제공하거나 홈 스피커 기능을 지원한다</a:t>
            </a:r>
            <a:r>
              <a:rPr lang="en-US" altLang="ko-KR" sz="2500" spc="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5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266" name="AutoShape 2" descr="https://image.flaticon.com/icons/svg/2829/2829811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https://image.flaticon.com/icons/svg/2829/2829811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C:\Users\BIT\Desktop\PPT\icon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44000" y="6786574"/>
            <a:ext cx="2838448" cy="2838448"/>
          </a:xfrm>
          <a:prstGeom prst="rect">
            <a:avLst/>
          </a:prstGeom>
          <a:noFill/>
        </p:spPr>
      </p:pic>
      <p:pic>
        <p:nvPicPr>
          <p:cNvPr id="11271" name="Picture 7" descr="C:\Users\BIT\Desktop\PPT\-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430148" y="8286772"/>
            <a:ext cx="1406500" cy="1406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5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3883" y="3710375"/>
            <a:ext cx="2885714" cy="8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9768" y="4875470"/>
            <a:ext cx="2933333" cy="15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4041EB-DAC9-45FC-90A2-0A25F3FCD9BE}"/>
              </a:ext>
            </a:extLst>
          </p:cNvPr>
          <p:cNvSpPr txBox="1"/>
          <p:nvPr/>
        </p:nvSpPr>
        <p:spPr>
          <a:xfrm>
            <a:off x="276470" y="921484"/>
            <a:ext cx="1857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10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81B7F7-62A5-41D9-B942-1608BC12D3B4}"/>
              </a:ext>
            </a:extLst>
          </p:cNvPr>
          <p:cNvSpPr txBox="1"/>
          <p:nvPr/>
        </p:nvSpPr>
        <p:spPr>
          <a:xfrm>
            <a:off x="1905000" y="1638300"/>
            <a:ext cx="31693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6CF914-F665-4E3F-9553-C188E66F728C}"/>
              </a:ext>
            </a:extLst>
          </p:cNvPr>
          <p:cNvSpPr txBox="1"/>
          <p:nvPr/>
        </p:nvSpPr>
        <p:spPr>
          <a:xfrm>
            <a:off x="423354" y="3924300"/>
            <a:ext cx="445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rgbClr val="3F5FFF"/>
                </a:solidFill>
              </a:rPr>
              <a:t>02. </a:t>
            </a:r>
            <a:r>
              <a:rPr lang="ko-KR" altLang="en-US" sz="4200" b="1" dirty="0">
                <a:solidFill>
                  <a:srgbClr val="3F5FFF"/>
                </a:solidFill>
              </a:rPr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81441D-400B-4EA9-8C7B-7961C81E314D}"/>
              </a:ext>
            </a:extLst>
          </p:cNvPr>
          <p:cNvSpPr txBox="1"/>
          <p:nvPr/>
        </p:nvSpPr>
        <p:spPr>
          <a:xfrm>
            <a:off x="427314" y="2759958"/>
            <a:ext cx="4284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01.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기기의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D4345F-11B9-433B-B1AD-028AF933FA8D}"/>
              </a:ext>
            </a:extLst>
          </p:cNvPr>
          <p:cNvSpPr txBox="1"/>
          <p:nvPr/>
        </p:nvSpPr>
        <p:spPr>
          <a:xfrm>
            <a:off x="414251" y="6362700"/>
            <a:ext cx="42578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04.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구현 기능 소개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FB2D33-6D4C-4CA2-A18F-2B4FD7D5F164}"/>
              </a:ext>
            </a:extLst>
          </p:cNvPr>
          <p:cNvSpPr txBox="1"/>
          <p:nvPr/>
        </p:nvSpPr>
        <p:spPr>
          <a:xfrm>
            <a:off x="5458069" y="864876"/>
            <a:ext cx="11796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기술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C1EC6DF-946E-42D5-A101-688DA3DA18E5}"/>
              </a:ext>
            </a:extLst>
          </p:cNvPr>
          <p:cNvSpPr txBox="1"/>
          <p:nvPr/>
        </p:nvSpPr>
        <p:spPr>
          <a:xfrm>
            <a:off x="424910" y="5274558"/>
            <a:ext cx="4790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65000"/>
                  </a:schemeClr>
                </a:solidFill>
              </a:rPr>
              <a:t>03. </a:t>
            </a:r>
            <a:r>
              <a:rPr lang="ko-KR" altLang="en-US" sz="3500" dirty="0">
                <a:solidFill>
                  <a:schemeClr val="bg1">
                    <a:lumMod val="65000"/>
                  </a:schemeClr>
                </a:solidFill>
              </a:rPr>
              <a:t>시스템 구성도</a:t>
            </a:r>
          </a:p>
        </p:txBody>
      </p:sp>
      <p:grpSp>
        <p:nvGrpSpPr>
          <p:cNvPr id="6" name="그룹 1003"/>
          <p:cNvGrpSpPr/>
          <p:nvPr/>
        </p:nvGrpSpPr>
        <p:grpSpPr>
          <a:xfrm>
            <a:off x="7286612" y="5715004"/>
            <a:ext cx="8858312" cy="357190"/>
            <a:chOff x="423354" y="2221684"/>
            <a:chExt cx="4407508" cy="313458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37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49874" y="5737626"/>
            <a:ext cx="6260349" cy="357190"/>
          </a:xfrm>
          <a:prstGeom prst="rect">
            <a:avLst/>
          </a:prstGeom>
        </p:spPr>
      </p:pic>
      <p:pic>
        <p:nvPicPr>
          <p:cNvPr id="27651" name="Picture 3" descr="C:\Users\BIT\Desktop\PPT\pngwing.co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86876" y="3143236"/>
            <a:ext cx="1800000" cy="1800000"/>
          </a:xfrm>
          <a:prstGeom prst="rect">
            <a:avLst/>
          </a:prstGeom>
          <a:noFill/>
        </p:spPr>
      </p:pic>
      <p:pic>
        <p:nvPicPr>
          <p:cNvPr id="27652" name="Picture 4" descr="C:\Users\BIT\Desktop\PPT\pngeg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15240" y="3214674"/>
            <a:ext cx="1140120" cy="1455714"/>
          </a:xfrm>
          <a:prstGeom prst="rect">
            <a:avLst/>
          </a:prstGeom>
          <a:noFill/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29290" y="7072326"/>
            <a:ext cx="3228979" cy="19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144000" y="7143763"/>
            <a:ext cx="2165209" cy="205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61" name="Picture 13" descr="C:\Users\BIT\Desktop\PPT\qt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072958" y="3071798"/>
            <a:ext cx="1893898" cy="1893898"/>
          </a:xfrm>
          <a:prstGeom prst="rect">
            <a:avLst/>
          </a:prstGeom>
          <a:noFill/>
        </p:spPr>
      </p:pic>
      <p:pic>
        <p:nvPicPr>
          <p:cNvPr id="27664" name="Picture 16" descr="C:\Users\BIT\Desktop\PPT\bs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3930346" y="3571864"/>
            <a:ext cx="2990067" cy="1285884"/>
          </a:xfrm>
          <a:prstGeom prst="rect">
            <a:avLst/>
          </a:prstGeom>
          <a:noFill/>
        </p:spPr>
      </p:pic>
      <p:pic>
        <p:nvPicPr>
          <p:cNvPr id="27665" name="Picture 17" descr="C:\Users\BIT\Desktop\PPT\487px-OpenCV_Logo_with_text_svg_version.svg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2430148" y="7215202"/>
            <a:ext cx="1638982" cy="2019280"/>
          </a:xfrm>
          <a:prstGeom prst="rect">
            <a:avLst/>
          </a:prstGeom>
          <a:noFill/>
        </p:spPr>
      </p:pic>
      <p:pic>
        <p:nvPicPr>
          <p:cNvPr id="27666" name="Picture 18" descr="C:\Users\BIT\Desktop\PPT\98-985032_flask-logo-flask-python-icon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716164" y="6929450"/>
            <a:ext cx="1787471" cy="2415265"/>
          </a:xfrm>
          <a:prstGeom prst="rect">
            <a:avLst/>
          </a:prstGeom>
          <a:noFill/>
        </p:spPr>
      </p:pic>
      <p:sp>
        <p:nvSpPr>
          <p:cNvPr id="46" name="모서리가 둥근 직사각형 45"/>
          <p:cNvSpPr/>
          <p:nvPr/>
        </p:nvSpPr>
        <p:spPr>
          <a:xfrm>
            <a:off x="9786942" y="5072062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OS </a:t>
            </a:r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및 언어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001520" y="5072062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GUI </a:t>
            </a:r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구성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786942" y="6215070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데이터 전송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001520" y="6215070"/>
            <a:ext cx="1571636" cy="5715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영상 처리 </a:t>
            </a:r>
          </a:p>
        </p:txBody>
      </p:sp>
    </p:spTree>
    <p:extLst>
      <p:ext uri="{BB962C8B-B14F-4D97-AF65-F5344CB8AC3E}">
        <p14:creationId xmlns:p14="http://schemas.microsoft.com/office/powerpoint/2010/main" xmlns="" val="250904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2297</Words>
  <Application>Microsoft Office PowerPoint</Application>
  <PresentationFormat>사용자 지정</PresentationFormat>
  <Paragraphs>580</Paragraphs>
  <Slides>57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bit34</cp:lastModifiedBy>
  <cp:revision>150</cp:revision>
  <dcterms:created xsi:type="dcterms:W3CDTF">2020-08-10T11:05:34Z</dcterms:created>
  <dcterms:modified xsi:type="dcterms:W3CDTF">2020-08-13T01:27:35Z</dcterms:modified>
</cp:coreProperties>
</file>